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357" r:id="rId2"/>
    <p:sldId id="359" r:id="rId3"/>
    <p:sldId id="364" r:id="rId4"/>
    <p:sldId id="362" r:id="rId5"/>
    <p:sldId id="360" r:id="rId6"/>
    <p:sldId id="354" r:id="rId7"/>
    <p:sldId id="355" r:id="rId8"/>
    <p:sldId id="356" r:id="rId9"/>
    <p:sldId id="365" r:id="rId10"/>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82" d="100"/>
          <a:sy n="82" d="100"/>
        </p:scale>
        <p:origin x="715"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hyperlink" Target="https://lecompteasso.associations.gouv.fr/"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mailto:marion.helle@ac-strasbourg.fr" TargetMode="External"/><Relationship Id="rId2" Type="http://schemas.openxmlformats.org/officeDocument/2006/relationships/hyperlink" Target="mailto:helene.sempe@ac-strabourg.fr" TargetMode="External"/><Relationship Id="rId1" Type="http://schemas.openxmlformats.org/officeDocument/2006/relationships/hyperlink" Target="https://pass.sports.gouv.fr/"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lecompteasso.associations.gouv.fr/"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mailto:marion.helle@ac-strasbourg.fr" TargetMode="External"/><Relationship Id="rId2" Type="http://schemas.openxmlformats.org/officeDocument/2006/relationships/hyperlink" Target="mailto:helene.sempe@ac-strabourg.fr" TargetMode="External"/><Relationship Id="rId1" Type="http://schemas.openxmlformats.org/officeDocument/2006/relationships/hyperlink" Target="https://pass.sports.gouv.f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A083C9-6096-4568-A169-0D8932EFA7F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02C5D607-A20C-4487-8477-E1B8FCA74FE4}">
      <dgm:prSet/>
      <dgm:spPr/>
      <dgm:t>
        <a:bodyPr/>
        <a:lstStyle/>
        <a:p>
          <a:r>
            <a:rPr lang="fr-FR" b="1"/>
            <a:t>Qui est concerné ?</a:t>
          </a:r>
          <a:endParaRPr lang="fr-FR"/>
        </a:p>
      </dgm:t>
    </dgm:pt>
    <dgm:pt modelId="{0CD3A304-9CFC-4B91-BB38-39C151EE624E}" type="parTrans" cxnId="{B8587594-24F8-4A1A-A9B3-9E7270F1016E}">
      <dgm:prSet/>
      <dgm:spPr/>
      <dgm:t>
        <a:bodyPr/>
        <a:lstStyle/>
        <a:p>
          <a:endParaRPr lang="fr-FR"/>
        </a:p>
      </dgm:t>
    </dgm:pt>
    <dgm:pt modelId="{CBAC2AB9-A010-4291-8ED7-05E266BF5F85}" type="sibTrans" cxnId="{B8587594-24F8-4A1A-A9B3-9E7270F1016E}">
      <dgm:prSet/>
      <dgm:spPr/>
      <dgm:t>
        <a:bodyPr/>
        <a:lstStyle/>
        <a:p>
          <a:endParaRPr lang="fr-FR"/>
        </a:p>
      </dgm:t>
    </dgm:pt>
    <dgm:pt modelId="{D3FAB024-2DE2-4069-84CA-D20F0C58FEC1}">
      <dgm:prSet custT="1"/>
      <dgm:spPr/>
      <dgm:t>
        <a:bodyPr/>
        <a:lstStyle/>
        <a:p>
          <a:pPr>
            <a:lnSpc>
              <a:spcPct val="150000"/>
            </a:lnSpc>
            <a:tabLst>
              <a:tab pos="180975" algn="l"/>
            </a:tabLst>
          </a:pPr>
          <a:r>
            <a:rPr lang="fr-FR" sz="1100" dirty="0"/>
            <a:t>Jeunes </a:t>
          </a:r>
          <a:r>
            <a:rPr lang="fr-FR" sz="1100" b="1" dirty="0"/>
            <a:t>nées entre le 16 septembre 2006 et le 31 décembre 2018 </a:t>
          </a:r>
          <a:r>
            <a:rPr lang="fr-FR" sz="1100" dirty="0"/>
            <a:t>bénéficiant de </a:t>
          </a:r>
          <a:r>
            <a:rPr lang="fr-FR" sz="1100" b="1" dirty="0"/>
            <a:t>l’allocation de rentrée scolaire  </a:t>
          </a:r>
          <a:r>
            <a:rPr lang="fr-FR" sz="1100" dirty="0"/>
            <a:t>(6 à 17 ans révolus).</a:t>
          </a:r>
        </a:p>
      </dgm:t>
    </dgm:pt>
    <dgm:pt modelId="{4E6882DE-1204-400D-84EB-686E3C5B379B}" type="parTrans" cxnId="{5E950FAD-54C1-4672-8C5B-012743BD3B52}">
      <dgm:prSet/>
      <dgm:spPr/>
      <dgm:t>
        <a:bodyPr/>
        <a:lstStyle/>
        <a:p>
          <a:endParaRPr lang="fr-FR"/>
        </a:p>
      </dgm:t>
    </dgm:pt>
    <dgm:pt modelId="{93A17EA0-BBA2-4CEB-A984-F75DC314622C}" type="sibTrans" cxnId="{5E950FAD-54C1-4672-8C5B-012743BD3B52}">
      <dgm:prSet/>
      <dgm:spPr/>
      <dgm:t>
        <a:bodyPr/>
        <a:lstStyle/>
        <a:p>
          <a:endParaRPr lang="fr-FR"/>
        </a:p>
      </dgm:t>
    </dgm:pt>
    <dgm:pt modelId="{4A995AFA-3BD5-4723-AD75-092D9DB186A4}">
      <dgm:prSet custT="1"/>
      <dgm:spPr/>
      <dgm:t>
        <a:bodyPr/>
        <a:lstStyle/>
        <a:p>
          <a:pPr>
            <a:lnSpc>
              <a:spcPct val="150000"/>
            </a:lnSpc>
            <a:tabLst>
              <a:tab pos="180975" algn="l"/>
            </a:tabLst>
          </a:pPr>
          <a:r>
            <a:rPr lang="fr-FR" sz="1100" dirty="0"/>
            <a:t>Personnes </a:t>
          </a:r>
          <a:r>
            <a:rPr lang="fr-FR" sz="1100" b="1" dirty="0"/>
            <a:t>nées entre le 1er juin 2004 et le 31 décembre 2018 </a:t>
          </a:r>
          <a:r>
            <a:rPr lang="fr-FR" sz="1100" dirty="0"/>
            <a:t>bénéficiant de </a:t>
          </a:r>
          <a:r>
            <a:rPr lang="fr-FR" sz="1100" b="1" dirty="0"/>
            <a:t>l’allocation d’éducation de l’enfant handicapé </a:t>
          </a:r>
          <a:r>
            <a:rPr lang="fr-FR" sz="1100" dirty="0"/>
            <a:t>(6 à 20 ans).</a:t>
          </a:r>
        </a:p>
      </dgm:t>
    </dgm:pt>
    <dgm:pt modelId="{3FB894D4-D355-4DA3-B7F4-E449A465D2C0}" type="parTrans" cxnId="{97DFDE2E-B333-4D1C-9253-FED684FDB567}">
      <dgm:prSet/>
      <dgm:spPr/>
      <dgm:t>
        <a:bodyPr/>
        <a:lstStyle/>
        <a:p>
          <a:endParaRPr lang="fr-FR"/>
        </a:p>
      </dgm:t>
    </dgm:pt>
    <dgm:pt modelId="{963E08B4-A2A7-4655-9281-CB74A73D3FC0}" type="sibTrans" cxnId="{97DFDE2E-B333-4D1C-9253-FED684FDB567}">
      <dgm:prSet/>
      <dgm:spPr/>
      <dgm:t>
        <a:bodyPr/>
        <a:lstStyle/>
        <a:p>
          <a:endParaRPr lang="fr-FR"/>
        </a:p>
      </dgm:t>
    </dgm:pt>
    <dgm:pt modelId="{E647FC63-9CB8-433F-87D1-EC21E41A966F}">
      <dgm:prSet custT="1"/>
      <dgm:spPr/>
      <dgm:t>
        <a:bodyPr/>
        <a:lstStyle/>
        <a:p>
          <a:pPr>
            <a:lnSpc>
              <a:spcPct val="150000"/>
            </a:lnSpc>
            <a:tabLst>
              <a:tab pos="180975" algn="l"/>
            </a:tabLst>
          </a:pPr>
          <a:r>
            <a:rPr lang="fr-FR" sz="1100" dirty="0"/>
            <a:t>Personnes </a:t>
          </a:r>
          <a:r>
            <a:rPr lang="fr-FR" sz="1100" b="1" dirty="0"/>
            <a:t>nées entre le 16 septembre 1993 et le 31 décembre 2008 </a:t>
          </a:r>
          <a:r>
            <a:rPr lang="fr-FR" sz="1100" dirty="0"/>
            <a:t>bénéficiant de </a:t>
          </a:r>
          <a:r>
            <a:rPr lang="fr-FR" sz="1100" b="1" dirty="0"/>
            <a:t>l’allocation aux adultes handicapés </a:t>
          </a:r>
          <a:r>
            <a:rPr lang="fr-FR" sz="1100" dirty="0"/>
            <a:t>(16 à 30 ans).</a:t>
          </a:r>
        </a:p>
      </dgm:t>
    </dgm:pt>
    <dgm:pt modelId="{5AADC73C-E066-4606-88B9-AE5C78040333}" type="parTrans" cxnId="{946A1415-4053-4989-8720-9F1C89DD808B}">
      <dgm:prSet/>
      <dgm:spPr/>
      <dgm:t>
        <a:bodyPr/>
        <a:lstStyle/>
        <a:p>
          <a:endParaRPr lang="fr-FR"/>
        </a:p>
      </dgm:t>
    </dgm:pt>
    <dgm:pt modelId="{CA9246C7-315D-4543-BD1F-CA9313CDCE1F}" type="sibTrans" cxnId="{946A1415-4053-4989-8720-9F1C89DD808B}">
      <dgm:prSet/>
      <dgm:spPr/>
      <dgm:t>
        <a:bodyPr/>
        <a:lstStyle/>
        <a:p>
          <a:endParaRPr lang="fr-FR"/>
        </a:p>
      </dgm:t>
    </dgm:pt>
    <dgm:pt modelId="{2FCC0809-141C-475A-851F-88B741294B04}">
      <dgm:prSet custT="1"/>
      <dgm:spPr/>
      <dgm:t>
        <a:bodyPr/>
        <a:lstStyle/>
        <a:p>
          <a:pPr>
            <a:lnSpc>
              <a:spcPct val="100000"/>
            </a:lnSpc>
            <a:tabLst>
              <a:tab pos="180975" algn="l"/>
            </a:tabLst>
          </a:pPr>
          <a:r>
            <a:rPr lang="fr-FR" sz="1100" b="1" dirty="0"/>
            <a:t>Etudiants âgés de 28 ans révolus au plus </a:t>
          </a:r>
          <a:r>
            <a:rPr lang="fr-FR" sz="1100" dirty="0"/>
            <a:t>bénéficiant, au plus tard le 15 octobre 2024, d’une bourse d’enseignement supérieur sous conditions de ressources financée par l’État, d’une aide annuelle du CROUS ou d’une bourse régionale pour les formations sanitaires et sociales pour l’année universitaire 2024/2025.</a:t>
          </a:r>
        </a:p>
      </dgm:t>
    </dgm:pt>
    <dgm:pt modelId="{75C2516E-F59E-46C5-8BBE-2A091042246F}" type="parTrans" cxnId="{4FC1C160-F7B7-4DA7-AEDD-7903E5B42AC3}">
      <dgm:prSet/>
      <dgm:spPr/>
      <dgm:t>
        <a:bodyPr/>
        <a:lstStyle/>
        <a:p>
          <a:endParaRPr lang="fr-FR"/>
        </a:p>
      </dgm:t>
    </dgm:pt>
    <dgm:pt modelId="{581C9F68-E191-451F-A31C-C83EF8C5C950}" type="sibTrans" cxnId="{4FC1C160-F7B7-4DA7-AEDD-7903E5B42AC3}">
      <dgm:prSet/>
      <dgm:spPr/>
      <dgm:t>
        <a:bodyPr/>
        <a:lstStyle/>
        <a:p>
          <a:endParaRPr lang="fr-FR"/>
        </a:p>
      </dgm:t>
    </dgm:pt>
    <dgm:pt modelId="{695501E2-FEC9-4298-B388-B2D143C7A0E2}">
      <dgm:prSet/>
      <dgm:spPr/>
      <dgm:t>
        <a:bodyPr/>
        <a:lstStyle/>
        <a:p>
          <a:r>
            <a:rPr lang="fr-FR" b="1"/>
            <a:t>Comment cela fonctionne ?</a:t>
          </a:r>
          <a:endParaRPr lang="fr-FR"/>
        </a:p>
      </dgm:t>
    </dgm:pt>
    <dgm:pt modelId="{141451D3-4677-466A-B080-04C0CCF8A8ED}" type="parTrans" cxnId="{DF618251-F77F-4912-A115-819FAA88A302}">
      <dgm:prSet/>
      <dgm:spPr/>
      <dgm:t>
        <a:bodyPr/>
        <a:lstStyle/>
        <a:p>
          <a:endParaRPr lang="fr-FR"/>
        </a:p>
      </dgm:t>
    </dgm:pt>
    <dgm:pt modelId="{54CC9D6D-0265-479E-859F-BDA791B42070}" type="sibTrans" cxnId="{DF618251-F77F-4912-A115-819FAA88A302}">
      <dgm:prSet/>
      <dgm:spPr/>
      <dgm:t>
        <a:bodyPr/>
        <a:lstStyle/>
        <a:p>
          <a:endParaRPr lang="fr-FR"/>
        </a:p>
      </dgm:t>
    </dgm:pt>
    <dgm:pt modelId="{D5BE9605-180A-438E-9AED-86610BA6230C}">
      <dgm:prSet custT="1"/>
      <dgm:spPr/>
      <dgm:t>
        <a:bodyPr/>
        <a:lstStyle/>
        <a:p>
          <a:pPr>
            <a:lnSpc>
              <a:spcPct val="100000"/>
            </a:lnSpc>
          </a:pPr>
          <a:r>
            <a:rPr lang="fr-FR" sz="1100" dirty="0"/>
            <a:t>Le </a:t>
          </a:r>
          <a:r>
            <a:rPr lang="fr-FR" sz="1100" dirty="0" err="1"/>
            <a:t>Pass’Sport</a:t>
          </a:r>
          <a:r>
            <a:rPr lang="fr-FR" sz="1100" dirty="0"/>
            <a:t> est </a:t>
          </a:r>
          <a:r>
            <a:rPr lang="fr-FR" sz="1100" b="1" dirty="0"/>
            <a:t>une réduction de 50 euros pour l’inscription dans un club sportif</a:t>
          </a:r>
          <a:r>
            <a:rPr lang="fr-FR" sz="1100" dirty="0"/>
            <a:t>. Ce coupon de réduction est personnel et utilisable qu’une seule fois auprès d’un club choisi. Le </a:t>
          </a:r>
          <a:r>
            <a:rPr lang="fr-FR" sz="1100" dirty="0" err="1"/>
            <a:t>Pass’Sport</a:t>
          </a:r>
          <a:r>
            <a:rPr lang="fr-FR" sz="1100" dirty="0"/>
            <a:t> est une aide cumulable avec les autres aides mises en place notamment par les collectivités.</a:t>
          </a:r>
        </a:p>
      </dgm:t>
    </dgm:pt>
    <dgm:pt modelId="{ED9AEB02-CFDB-49C4-875A-B068961232B7}" type="parTrans" cxnId="{F2011DC6-1898-46FA-B0B4-4BD2BA010F95}">
      <dgm:prSet/>
      <dgm:spPr/>
      <dgm:t>
        <a:bodyPr/>
        <a:lstStyle/>
        <a:p>
          <a:endParaRPr lang="fr-FR"/>
        </a:p>
      </dgm:t>
    </dgm:pt>
    <dgm:pt modelId="{8622442F-C481-46CD-9C10-794687BF4AC3}" type="sibTrans" cxnId="{F2011DC6-1898-46FA-B0B4-4BD2BA010F95}">
      <dgm:prSet/>
      <dgm:spPr/>
      <dgm:t>
        <a:bodyPr/>
        <a:lstStyle/>
        <a:p>
          <a:endParaRPr lang="fr-FR"/>
        </a:p>
      </dgm:t>
    </dgm:pt>
    <dgm:pt modelId="{847CB8A5-583E-4F5F-85D3-141F1CC0FF33}">
      <dgm:prSet/>
      <dgm:spPr/>
      <dgm:t>
        <a:bodyPr/>
        <a:lstStyle/>
        <a:p>
          <a:r>
            <a:rPr lang="fr-FR" b="1"/>
            <a:t>Où l’utiliser ?</a:t>
          </a:r>
          <a:endParaRPr lang="fr-FR"/>
        </a:p>
      </dgm:t>
    </dgm:pt>
    <dgm:pt modelId="{1214BDCC-EC5E-4350-B953-3CFC70D23D5D}" type="parTrans" cxnId="{5052D1D3-6FB3-4C7F-89E9-DC35BAE36EDD}">
      <dgm:prSet/>
      <dgm:spPr/>
      <dgm:t>
        <a:bodyPr/>
        <a:lstStyle/>
        <a:p>
          <a:endParaRPr lang="fr-FR"/>
        </a:p>
      </dgm:t>
    </dgm:pt>
    <dgm:pt modelId="{A36226BD-102A-4E23-A645-148302AE99A1}" type="sibTrans" cxnId="{5052D1D3-6FB3-4C7F-89E9-DC35BAE36EDD}">
      <dgm:prSet/>
      <dgm:spPr/>
      <dgm:t>
        <a:bodyPr/>
        <a:lstStyle/>
        <a:p>
          <a:endParaRPr lang="fr-FR"/>
        </a:p>
      </dgm:t>
    </dgm:pt>
    <dgm:pt modelId="{420D81BC-E359-43F5-BF82-1C5C40D7BF4B}">
      <dgm:prSet custT="1"/>
      <dgm:spPr/>
      <dgm:t>
        <a:bodyPr/>
        <a:lstStyle/>
        <a:p>
          <a:pPr>
            <a:lnSpc>
              <a:spcPct val="150000"/>
            </a:lnSpc>
          </a:pPr>
          <a:r>
            <a:rPr lang="fr-FR" sz="1100" dirty="0"/>
            <a:t>Les associations et structures </a:t>
          </a:r>
          <a:r>
            <a:rPr lang="fr-FR" sz="1100" b="1" dirty="0"/>
            <a:t>affiliées aux fédérations sportives agréées</a:t>
          </a:r>
          <a:r>
            <a:rPr lang="fr-FR" sz="1100" dirty="0"/>
            <a:t> par le ministère chargé des Sports (sauf UNSS, USEP). </a:t>
          </a:r>
        </a:p>
      </dgm:t>
    </dgm:pt>
    <dgm:pt modelId="{3BBEED46-C57F-404D-A3AC-1B9826011E98}" type="parTrans" cxnId="{52B87559-7D35-42C3-B803-5D6FFCEFF73A}">
      <dgm:prSet/>
      <dgm:spPr/>
      <dgm:t>
        <a:bodyPr/>
        <a:lstStyle/>
        <a:p>
          <a:endParaRPr lang="fr-FR"/>
        </a:p>
      </dgm:t>
    </dgm:pt>
    <dgm:pt modelId="{03618532-E000-47A2-877B-3C73CD78E59D}" type="sibTrans" cxnId="{52B87559-7D35-42C3-B803-5D6FFCEFF73A}">
      <dgm:prSet/>
      <dgm:spPr/>
      <dgm:t>
        <a:bodyPr/>
        <a:lstStyle/>
        <a:p>
          <a:endParaRPr lang="fr-FR"/>
        </a:p>
      </dgm:t>
    </dgm:pt>
    <dgm:pt modelId="{CDF02FA6-9907-4490-9644-803D1D718923}">
      <dgm:prSet custT="1"/>
      <dgm:spPr/>
      <dgm:t>
        <a:bodyPr/>
        <a:lstStyle/>
        <a:p>
          <a:pPr>
            <a:lnSpc>
              <a:spcPct val="150000"/>
            </a:lnSpc>
          </a:pPr>
          <a:r>
            <a:rPr lang="fr-FR" sz="1100" b="1" dirty="0"/>
            <a:t>Depuis 2023</a:t>
          </a:r>
          <a:r>
            <a:rPr lang="fr-FR" sz="1100" dirty="0"/>
            <a:t>: </a:t>
          </a:r>
          <a:r>
            <a:rPr lang="fr-FR" sz="1100" b="1" dirty="0"/>
            <a:t>ouverture à</a:t>
          </a:r>
          <a:r>
            <a:rPr lang="fr-FR" sz="1100" dirty="0"/>
            <a:t> </a:t>
          </a:r>
          <a:r>
            <a:rPr lang="fr-FR" sz="1100" b="1" dirty="0"/>
            <a:t>toutes les associations agréées JEP ou Sport ayant une activité sportive, sans distinction géographique.</a:t>
          </a:r>
          <a:endParaRPr lang="fr-FR" sz="1100" dirty="0"/>
        </a:p>
      </dgm:t>
    </dgm:pt>
    <dgm:pt modelId="{EF91771C-1A1A-40FF-B015-EC5A7487060C}" type="parTrans" cxnId="{322B5ED7-7303-4122-A584-A22E4F63DFB9}">
      <dgm:prSet/>
      <dgm:spPr/>
      <dgm:t>
        <a:bodyPr/>
        <a:lstStyle/>
        <a:p>
          <a:endParaRPr lang="fr-FR"/>
        </a:p>
      </dgm:t>
    </dgm:pt>
    <dgm:pt modelId="{747BE3AD-1D09-4D4E-84EE-B5FF5EDA655D}" type="sibTrans" cxnId="{322B5ED7-7303-4122-A584-A22E4F63DFB9}">
      <dgm:prSet/>
      <dgm:spPr/>
      <dgm:t>
        <a:bodyPr/>
        <a:lstStyle/>
        <a:p>
          <a:endParaRPr lang="fr-FR"/>
        </a:p>
      </dgm:t>
    </dgm:pt>
    <dgm:pt modelId="{ABF13119-E99C-4AEC-8592-1AA4DC74179A}">
      <dgm:prSet custT="1"/>
      <dgm:spPr/>
      <dgm:t>
        <a:bodyPr/>
        <a:lstStyle/>
        <a:p>
          <a:pPr>
            <a:lnSpc>
              <a:spcPct val="100000"/>
            </a:lnSpc>
          </a:pPr>
          <a:r>
            <a:rPr lang="fr-FR" sz="1100" b="1" dirty="0"/>
            <a:t>Depuis 2023: ouverture aux structures du Loisir Sportif Marchand, ayant un but lucratif, et relevant de l’un des 6 codes NAF indiqués dans le décret </a:t>
          </a:r>
          <a:r>
            <a:rPr lang="fr-FR" sz="1100" b="1" dirty="0" err="1"/>
            <a:t>Pass’Sport</a:t>
          </a:r>
          <a:r>
            <a:rPr lang="fr-FR" sz="1100" b="1" dirty="0"/>
            <a:t> , </a:t>
          </a:r>
          <a:r>
            <a:rPr lang="fr-FR" sz="1100" dirty="0"/>
            <a:t>sous réserve du dépôt d’une charte d’engagement sur LCA</a:t>
          </a:r>
          <a:r>
            <a:rPr lang="fr-FR" sz="1100" b="1" dirty="0"/>
            <a:t>. Cette charte précise notamment que l’offre proposée est d’une durée minimale de 3 mois pour un abonnement ou d’au moins 10 séances pour des « tickets ».</a:t>
          </a:r>
          <a:endParaRPr lang="fr-FR" sz="1100" dirty="0"/>
        </a:p>
      </dgm:t>
    </dgm:pt>
    <dgm:pt modelId="{0F381798-27CD-4A03-ADC6-503590FE54F3}" type="parTrans" cxnId="{1AC33D54-5910-4262-AE3C-ACBCFEEB25A9}">
      <dgm:prSet/>
      <dgm:spPr/>
      <dgm:t>
        <a:bodyPr/>
        <a:lstStyle/>
        <a:p>
          <a:endParaRPr lang="fr-FR"/>
        </a:p>
      </dgm:t>
    </dgm:pt>
    <dgm:pt modelId="{EF8D5DBF-EEB5-4D58-9232-1EF914F4DFCE}" type="sibTrans" cxnId="{1AC33D54-5910-4262-AE3C-ACBCFEEB25A9}">
      <dgm:prSet/>
      <dgm:spPr/>
      <dgm:t>
        <a:bodyPr/>
        <a:lstStyle/>
        <a:p>
          <a:endParaRPr lang="fr-FR"/>
        </a:p>
      </dgm:t>
    </dgm:pt>
    <dgm:pt modelId="{71C76D47-CDAF-4032-9202-238E50512371}">
      <dgm:prSet/>
      <dgm:spPr/>
      <dgm:t>
        <a:bodyPr/>
        <a:lstStyle/>
        <a:p>
          <a:r>
            <a:rPr lang="fr-FR" b="1"/>
            <a:t>Le calendrier?</a:t>
          </a:r>
          <a:endParaRPr lang="fr-FR"/>
        </a:p>
      </dgm:t>
    </dgm:pt>
    <dgm:pt modelId="{3CC32A10-9854-445E-A842-1BDABE4F2EB8}" type="parTrans" cxnId="{B511A537-1D20-4692-BAA6-0E7C959B8C9B}">
      <dgm:prSet/>
      <dgm:spPr/>
      <dgm:t>
        <a:bodyPr/>
        <a:lstStyle/>
        <a:p>
          <a:endParaRPr lang="fr-FR"/>
        </a:p>
      </dgm:t>
    </dgm:pt>
    <dgm:pt modelId="{8638EA23-6241-4EA5-977F-89C74565F48C}" type="sibTrans" cxnId="{B511A537-1D20-4692-BAA6-0E7C959B8C9B}">
      <dgm:prSet/>
      <dgm:spPr/>
      <dgm:t>
        <a:bodyPr/>
        <a:lstStyle/>
        <a:p>
          <a:endParaRPr lang="fr-FR"/>
        </a:p>
      </dgm:t>
    </dgm:pt>
    <dgm:pt modelId="{BEDCC8F0-FF47-4820-9824-475175167AD3}">
      <dgm:prSet custT="1"/>
      <dgm:spPr/>
      <dgm:t>
        <a:bodyPr/>
        <a:lstStyle/>
        <a:p>
          <a:r>
            <a:rPr lang="fr-FR" sz="1100" b="1" dirty="0"/>
            <a:t>du 1</a:t>
          </a:r>
          <a:r>
            <a:rPr lang="fr-FR" sz="1100" b="1" baseline="30000" dirty="0"/>
            <a:t>er</a:t>
          </a:r>
          <a:r>
            <a:rPr lang="fr-FR" sz="1100" b="1" dirty="0"/>
            <a:t> juin au 31 décembre 2024</a:t>
          </a:r>
          <a:r>
            <a:rPr lang="fr-FR" sz="1100" dirty="0"/>
            <a:t>.</a:t>
          </a:r>
        </a:p>
      </dgm:t>
    </dgm:pt>
    <dgm:pt modelId="{106C8B61-A9D2-43C4-A753-1812E8B1DEB1}" type="parTrans" cxnId="{3658A22F-9787-4E13-8ACA-78E491C4E4E4}">
      <dgm:prSet/>
      <dgm:spPr/>
      <dgm:t>
        <a:bodyPr/>
        <a:lstStyle/>
        <a:p>
          <a:endParaRPr lang="fr-FR"/>
        </a:p>
      </dgm:t>
    </dgm:pt>
    <dgm:pt modelId="{85230504-003F-4969-B28C-7E9926CAAFB7}" type="sibTrans" cxnId="{3658A22F-9787-4E13-8ACA-78E491C4E4E4}">
      <dgm:prSet/>
      <dgm:spPr/>
      <dgm:t>
        <a:bodyPr/>
        <a:lstStyle/>
        <a:p>
          <a:endParaRPr lang="fr-FR"/>
        </a:p>
      </dgm:t>
    </dgm:pt>
    <dgm:pt modelId="{59168C51-9631-4AB0-939F-988964F8026F}" type="pres">
      <dgm:prSet presAssocID="{93A083C9-6096-4568-A169-0D8932EFA7FF}" presName="linearFlow" presStyleCnt="0">
        <dgm:presLayoutVars>
          <dgm:dir/>
          <dgm:animLvl val="lvl"/>
          <dgm:resizeHandles val="exact"/>
        </dgm:presLayoutVars>
      </dgm:prSet>
      <dgm:spPr/>
    </dgm:pt>
    <dgm:pt modelId="{8E8E5C6A-CF8B-438A-A0F2-BE48ED445D04}" type="pres">
      <dgm:prSet presAssocID="{02C5D607-A20C-4487-8477-E1B8FCA74FE4}" presName="composite" presStyleCnt="0"/>
      <dgm:spPr/>
    </dgm:pt>
    <dgm:pt modelId="{107A4125-5881-4260-9874-98692AC41EEB}" type="pres">
      <dgm:prSet presAssocID="{02C5D607-A20C-4487-8477-E1B8FCA74FE4}" presName="parentText" presStyleLbl="alignNode1" presStyleIdx="0" presStyleCnt="4">
        <dgm:presLayoutVars>
          <dgm:chMax val="1"/>
          <dgm:bulletEnabled val="1"/>
        </dgm:presLayoutVars>
      </dgm:prSet>
      <dgm:spPr/>
    </dgm:pt>
    <dgm:pt modelId="{BA570255-2AA1-4684-9083-93EABB9D8EE9}" type="pres">
      <dgm:prSet presAssocID="{02C5D607-A20C-4487-8477-E1B8FCA74FE4}" presName="descendantText" presStyleLbl="alignAcc1" presStyleIdx="0" presStyleCnt="4" custScaleY="132513">
        <dgm:presLayoutVars>
          <dgm:bulletEnabled val="1"/>
        </dgm:presLayoutVars>
      </dgm:prSet>
      <dgm:spPr/>
    </dgm:pt>
    <dgm:pt modelId="{E414910D-2806-42DE-960D-B67B84C7B9AB}" type="pres">
      <dgm:prSet presAssocID="{CBAC2AB9-A010-4291-8ED7-05E266BF5F85}" presName="sp" presStyleCnt="0"/>
      <dgm:spPr/>
    </dgm:pt>
    <dgm:pt modelId="{35F7E322-4E7B-4BEB-B046-525D61A98147}" type="pres">
      <dgm:prSet presAssocID="{695501E2-FEC9-4298-B388-B2D143C7A0E2}" presName="composite" presStyleCnt="0"/>
      <dgm:spPr/>
    </dgm:pt>
    <dgm:pt modelId="{48E9938F-1B7F-4857-86B8-640EFF0B4C9B}" type="pres">
      <dgm:prSet presAssocID="{695501E2-FEC9-4298-B388-B2D143C7A0E2}" presName="parentText" presStyleLbl="alignNode1" presStyleIdx="1" presStyleCnt="4">
        <dgm:presLayoutVars>
          <dgm:chMax val="1"/>
          <dgm:bulletEnabled val="1"/>
        </dgm:presLayoutVars>
      </dgm:prSet>
      <dgm:spPr/>
    </dgm:pt>
    <dgm:pt modelId="{8BC3B8B6-30B3-4D3C-9FBC-3B0E4CBF9F72}" type="pres">
      <dgm:prSet presAssocID="{695501E2-FEC9-4298-B388-B2D143C7A0E2}" presName="descendantText" presStyleLbl="alignAcc1" presStyleIdx="1" presStyleCnt="4">
        <dgm:presLayoutVars>
          <dgm:bulletEnabled val="1"/>
        </dgm:presLayoutVars>
      </dgm:prSet>
      <dgm:spPr/>
    </dgm:pt>
    <dgm:pt modelId="{E08EF53B-A6D0-461C-883E-A01FF3D130C2}" type="pres">
      <dgm:prSet presAssocID="{54CC9D6D-0265-479E-859F-BDA791B42070}" presName="sp" presStyleCnt="0"/>
      <dgm:spPr/>
    </dgm:pt>
    <dgm:pt modelId="{83CD1291-E926-4E6E-88AB-9ACFA95E06C0}" type="pres">
      <dgm:prSet presAssocID="{847CB8A5-583E-4F5F-85D3-141F1CC0FF33}" presName="composite" presStyleCnt="0"/>
      <dgm:spPr/>
    </dgm:pt>
    <dgm:pt modelId="{946DC1DB-D58F-4EE6-A318-AC66B3A5463B}" type="pres">
      <dgm:prSet presAssocID="{847CB8A5-583E-4F5F-85D3-141F1CC0FF33}" presName="parentText" presStyleLbl="alignNode1" presStyleIdx="2" presStyleCnt="4">
        <dgm:presLayoutVars>
          <dgm:chMax val="1"/>
          <dgm:bulletEnabled val="1"/>
        </dgm:presLayoutVars>
      </dgm:prSet>
      <dgm:spPr/>
    </dgm:pt>
    <dgm:pt modelId="{C61EE503-EB87-44AF-8801-00B60826C690}" type="pres">
      <dgm:prSet presAssocID="{847CB8A5-583E-4F5F-85D3-141F1CC0FF33}" presName="descendantText" presStyleLbl="alignAcc1" presStyleIdx="2" presStyleCnt="4" custScaleY="139768">
        <dgm:presLayoutVars>
          <dgm:bulletEnabled val="1"/>
        </dgm:presLayoutVars>
      </dgm:prSet>
      <dgm:spPr/>
    </dgm:pt>
    <dgm:pt modelId="{E6BCCB0A-DF9A-4D35-A985-F648ECA5498D}" type="pres">
      <dgm:prSet presAssocID="{A36226BD-102A-4E23-A645-148302AE99A1}" presName="sp" presStyleCnt="0"/>
      <dgm:spPr/>
    </dgm:pt>
    <dgm:pt modelId="{4912803F-8FA8-4F84-B064-8DD9E7FAEB47}" type="pres">
      <dgm:prSet presAssocID="{71C76D47-CDAF-4032-9202-238E50512371}" presName="composite" presStyleCnt="0"/>
      <dgm:spPr/>
    </dgm:pt>
    <dgm:pt modelId="{92AC2C52-DE69-48F5-BF87-A5EAE6B47B63}" type="pres">
      <dgm:prSet presAssocID="{71C76D47-CDAF-4032-9202-238E50512371}" presName="parentText" presStyleLbl="alignNode1" presStyleIdx="3" presStyleCnt="4">
        <dgm:presLayoutVars>
          <dgm:chMax val="1"/>
          <dgm:bulletEnabled val="1"/>
        </dgm:presLayoutVars>
      </dgm:prSet>
      <dgm:spPr/>
    </dgm:pt>
    <dgm:pt modelId="{752473CB-39A4-4545-AEF5-64CB5456E4AF}" type="pres">
      <dgm:prSet presAssocID="{71C76D47-CDAF-4032-9202-238E50512371}" presName="descendantText" presStyleLbl="alignAcc1" presStyleIdx="3" presStyleCnt="4" custLinFactNeighborX="438" custLinFactNeighborY="742">
        <dgm:presLayoutVars>
          <dgm:bulletEnabled val="1"/>
        </dgm:presLayoutVars>
      </dgm:prSet>
      <dgm:spPr/>
    </dgm:pt>
  </dgm:ptLst>
  <dgm:cxnLst>
    <dgm:cxn modelId="{64599510-332B-4AA4-B489-FF2A6305563B}" type="presOf" srcId="{02C5D607-A20C-4487-8477-E1B8FCA74FE4}" destId="{107A4125-5881-4260-9874-98692AC41EEB}" srcOrd="0" destOrd="0" presId="urn:microsoft.com/office/officeart/2005/8/layout/chevron2"/>
    <dgm:cxn modelId="{946A1415-4053-4989-8720-9F1C89DD808B}" srcId="{02C5D607-A20C-4487-8477-E1B8FCA74FE4}" destId="{E647FC63-9CB8-433F-87D1-EC21E41A966F}" srcOrd="2" destOrd="0" parTransId="{5AADC73C-E066-4606-88B9-AE5C78040333}" sibTransId="{CA9246C7-315D-4543-BD1F-CA9313CDCE1F}"/>
    <dgm:cxn modelId="{BC1B5815-90EE-4652-BBF0-E95B85AF907C}" type="presOf" srcId="{D5BE9605-180A-438E-9AED-86610BA6230C}" destId="{8BC3B8B6-30B3-4D3C-9FBC-3B0E4CBF9F72}" srcOrd="0" destOrd="0" presId="urn:microsoft.com/office/officeart/2005/8/layout/chevron2"/>
    <dgm:cxn modelId="{3ADFF727-0563-4886-8761-FF91D9733959}" type="presOf" srcId="{420D81BC-E359-43F5-BF82-1C5C40D7BF4B}" destId="{C61EE503-EB87-44AF-8801-00B60826C690}" srcOrd="0" destOrd="0" presId="urn:microsoft.com/office/officeart/2005/8/layout/chevron2"/>
    <dgm:cxn modelId="{97DFDE2E-B333-4D1C-9253-FED684FDB567}" srcId="{02C5D607-A20C-4487-8477-E1B8FCA74FE4}" destId="{4A995AFA-3BD5-4723-AD75-092D9DB186A4}" srcOrd="1" destOrd="0" parTransId="{3FB894D4-D355-4DA3-B7F4-E449A465D2C0}" sibTransId="{963E08B4-A2A7-4655-9281-CB74A73D3FC0}"/>
    <dgm:cxn modelId="{3658A22F-9787-4E13-8ACA-78E491C4E4E4}" srcId="{71C76D47-CDAF-4032-9202-238E50512371}" destId="{BEDCC8F0-FF47-4820-9824-475175167AD3}" srcOrd="0" destOrd="0" parTransId="{106C8B61-A9D2-43C4-A753-1812E8B1DEB1}" sibTransId="{85230504-003F-4969-B28C-7E9926CAAFB7}"/>
    <dgm:cxn modelId="{B511A537-1D20-4692-BAA6-0E7C959B8C9B}" srcId="{93A083C9-6096-4568-A169-0D8932EFA7FF}" destId="{71C76D47-CDAF-4032-9202-238E50512371}" srcOrd="3" destOrd="0" parTransId="{3CC32A10-9854-445E-A842-1BDABE4F2EB8}" sibTransId="{8638EA23-6241-4EA5-977F-89C74565F48C}"/>
    <dgm:cxn modelId="{07E47C39-7C37-460C-A39E-5809309538D7}" type="presOf" srcId="{93A083C9-6096-4568-A169-0D8932EFA7FF}" destId="{59168C51-9631-4AB0-939F-988964F8026F}" srcOrd="0" destOrd="0" presId="urn:microsoft.com/office/officeart/2005/8/layout/chevron2"/>
    <dgm:cxn modelId="{DB2F503D-A669-45E7-842F-2EC405EEEFBE}" type="presOf" srcId="{71C76D47-CDAF-4032-9202-238E50512371}" destId="{92AC2C52-DE69-48F5-BF87-A5EAE6B47B63}" srcOrd="0" destOrd="0" presId="urn:microsoft.com/office/officeart/2005/8/layout/chevron2"/>
    <dgm:cxn modelId="{4FC1C160-F7B7-4DA7-AEDD-7903E5B42AC3}" srcId="{02C5D607-A20C-4487-8477-E1B8FCA74FE4}" destId="{2FCC0809-141C-475A-851F-88B741294B04}" srcOrd="3" destOrd="0" parTransId="{75C2516E-F59E-46C5-8BBE-2A091042246F}" sibTransId="{581C9F68-E191-451F-A31C-C83EF8C5C950}"/>
    <dgm:cxn modelId="{0303D343-F7C4-4CA0-8D0D-B1A77EE63DCC}" type="presOf" srcId="{4A995AFA-3BD5-4723-AD75-092D9DB186A4}" destId="{BA570255-2AA1-4684-9083-93EABB9D8EE9}" srcOrd="0" destOrd="1" presId="urn:microsoft.com/office/officeart/2005/8/layout/chevron2"/>
    <dgm:cxn modelId="{F2FFA16C-B2EA-4447-85FB-AC0E4F8EB8B2}" type="presOf" srcId="{CDF02FA6-9907-4490-9644-803D1D718923}" destId="{C61EE503-EB87-44AF-8801-00B60826C690}" srcOrd="0" destOrd="1" presId="urn:microsoft.com/office/officeart/2005/8/layout/chevron2"/>
    <dgm:cxn modelId="{BFA67B6D-34EC-4D00-9692-56E4581DC90A}" type="presOf" srcId="{695501E2-FEC9-4298-B388-B2D143C7A0E2}" destId="{48E9938F-1B7F-4857-86B8-640EFF0B4C9B}" srcOrd="0" destOrd="0" presId="urn:microsoft.com/office/officeart/2005/8/layout/chevron2"/>
    <dgm:cxn modelId="{DF618251-F77F-4912-A115-819FAA88A302}" srcId="{93A083C9-6096-4568-A169-0D8932EFA7FF}" destId="{695501E2-FEC9-4298-B388-B2D143C7A0E2}" srcOrd="1" destOrd="0" parTransId="{141451D3-4677-466A-B080-04C0CCF8A8ED}" sibTransId="{54CC9D6D-0265-479E-859F-BDA791B42070}"/>
    <dgm:cxn modelId="{1AC33D54-5910-4262-AE3C-ACBCFEEB25A9}" srcId="{847CB8A5-583E-4F5F-85D3-141F1CC0FF33}" destId="{ABF13119-E99C-4AEC-8592-1AA4DC74179A}" srcOrd="2" destOrd="0" parTransId="{0F381798-27CD-4A03-ADC6-503590FE54F3}" sibTransId="{EF8D5DBF-EEB5-4D58-9232-1EF914F4DFCE}"/>
    <dgm:cxn modelId="{52B87559-7D35-42C3-B803-5D6FFCEFF73A}" srcId="{847CB8A5-583E-4F5F-85D3-141F1CC0FF33}" destId="{420D81BC-E359-43F5-BF82-1C5C40D7BF4B}" srcOrd="0" destOrd="0" parTransId="{3BBEED46-C57F-404D-A3AC-1B9826011E98}" sibTransId="{03618532-E000-47A2-877B-3C73CD78E59D}"/>
    <dgm:cxn modelId="{8C32FE8F-52CF-4990-825E-7B7F326DCFE3}" type="presOf" srcId="{2FCC0809-141C-475A-851F-88B741294B04}" destId="{BA570255-2AA1-4684-9083-93EABB9D8EE9}" srcOrd="0" destOrd="3" presId="urn:microsoft.com/office/officeart/2005/8/layout/chevron2"/>
    <dgm:cxn modelId="{B8587594-24F8-4A1A-A9B3-9E7270F1016E}" srcId="{93A083C9-6096-4568-A169-0D8932EFA7FF}" destId="{02C5D607-A20C-4487-8477-E1B8FCA74FE4}" srcOrd="0" destOrd="0" parTransId="{0CD3A304-9CFC-4B91-BB38-39C151EE624E}" sibTransId="{CBAC2AB9-A010-4291-8ED7-05E266BF5F85}"/>
    <dgm:cxn modelId="{1095169D-8436-45C5-B30A-87C80799E17A}" type="presOf" srcId="{D3FAB024-2DE2-4069-84CA-D20F0C58FEC1}" destId="{BA570255-2AA1-4684-9083-93EABB9D8EE9}" srcOrd="0" destOrd="0" presId="urn:microsoft.com/office/officeart/2005/8/layout/chevron2"/>
    <dgm:cxn modelId="{5E24669D-2F77-45FA-BA92-74D52133C97F}" type="presOf" srcId="{BEDCC8F0-FF47-4820-9824-475175167AD3}" destId="{752473CB-39A4-4545-AEF5-64CB5456E4AF}" srcOrd="0" destOrd="0" presId="urn:microsoft.com/office/officeart/2005/8/layout/chevron2"/>
    <dgm:cxn modelId="{EB8807A0-3E6D-4875-92C5-B53455B40969}" type="presOf" srcId="{ABF13119-E99C-4AEC-8592-1AA4DC74179A}" destId="{C61EE503-EB87-44AF-8801-00B60826C690}" srcOrd="0" destOrd="2" presId="urn:microsoft.com/office/officeart/2005/8/layout/chevron2"/>
    <dgm:cxn modelId="{8DA3F6A8-CAE2-4EAE-8AAD-76B144D5054B}" type="presOf" srcId="{847CB8A5-583E-4F5F-85D3-141F1CC0FF33}" destId="{946DC1DB-D58F-4EE6-A318-AC66B3A5463B}" srcOrd="0" destOrd="0" presId="urn:microsoft.com/office/officeart/2005/8/layout/chevron2"/>
    <dgm:cxn modelId="{5E950FAD-54C1-4672-8C5B-012743BD3B52}" srcId="{02C5D607-A20C-4487-8477-E1B8FCA74FE4}" destId="{D3FAB024-2DE2-4069-84CA-D20F0C58FEC1}" srcOrd="0" destOrd="0" parTransId="{4E6882DE-1204-400D-84EB-686E3C5B379B}" sibTransId="{93A17EA0-BBA2-4CEB-A984-F75DC314622C}"/>
    <dgm:cxn modelId="{F2011DC6-1898-46FA-B0B4-4BD2BA010F95}" srcId="{695501E2-FEC9-4298-B388-B2D143C7A0E2}" destId="{D5BE9605-180A-438E-9AED-86610BA6230C}" srcOrd="0" destOrd="0" parTransId="{ED9AEB02-CFDB-49C4-875A-B068961232B7}" sibTransId="{8622442F-C481-46CD-9C10-794687BF4AC3}"/>
    <dgm:cxn modelId="{5052D1D3-6FB3-4C7F-89E9-DC35BAE36EDD}" srcId="{93A083C9-6096-4568-A169-0D8932EFA7FF}" destId="{847CB8A5-583E-4F5F-85D3-141F1CC0FF33}" srcOrd="2" destOrd="0" parTransId="{1214BDCC-EC5E-4350-B953-3CFC70D23D5D}" sibTransId="{A36226BD-102A-4E23-A645-148302AE99A1}"/>
    <dgm:cxn modelId="{322B5ED7-7303-4122-A584-A22E4F63DFB9}" srcId="{847CB8A5-583E-4F5F-85D3-141F1CC0FF33}" destId="{CDF02FA6-9907-4490-9644-803D1D718923}" srcOrd="1" destOrd="0" parTransId="{EF91771C-1A1A-40FF-B015-EC5A7487060C}" sibTransId="{747BE3AD-1D09-4D4E-84EE-B5FF5EDA655D}"/>
    <dgm:cxn modelId="{145D46F2-941F-4EC0-AB0F-A727F172A3B9}" type="presOf" srcId="{E647FC63-9CB8-433F-87D1-EC21E41A966F}" destId="{BA570255-2AA1-4684-9083-93EABB9D8EE9}" srcOrd="0" destOrd="2" presId="urn:microsoft.com/office/officeart/2005/8/layout/chevron2"/>
    <dgm:cxn modelId="{B88746BE-E4A3-4850-88EE-462C8FC4C9DE}" type="presParOf" srcId="{59168C51-9631-4AB0-939F-988964F8026F}" destId="{8E8E5C6A-CF8B-438A-A0F2-BE48ED445D04}" srcOrd="0" destOrd="0" presId="urn:microsoft.com/office/officeart/2005/8/layout/chevron2"/>
    <dgm:cxn modelId="{4E251C9B-BF95-495C-A8A0-124ED9306618}" type="presParOf" srcId="{8E8E5C6A-CF8B-438A-A0F2-BE48ED445D04}" destId="{107A4125-5881-4260-9874-98692AC41EEB}" srcOrd="0" destOrd="0" presId="urn:microsoft.com/office/officeart/2005/8/layout/chevron2"/>
    <dgm:cxn modelId="{72CF72DF-DF03-4ACF-B53B-5918F174EBC3}" type="presParOf" srcId="{8E8E5C6A-CF8B-438A-A0F2-BE48ED445D04}" destId="{BA570255-2AA1-4684-9083-93EABB9D8EE9}" srcOrd="1" destOrd="0" presId="urn:microsoft.com/office/officeart/2005/8/layout/chevron2"/>
    <dgm:cxn modelId="{FE18F88E-F76F-4F4D-9530-E2E217EFF564}" type="presParOf" srcId="{59168C51-9631-4AB0-939F-988964F8026F}" destId="{E414910D-2806-42DE-960D-B67B84C7B9AB}" srcOrd="1" destOrd="0" presId="urn:microsoft.com/office/officeart/2005/8/layout/chevron2"/>
    <dgm:cxn modelId="{D9E0A559-C4C1-4F55-BFC0-70CFC939211E}" type="presParOf" srcId="{59168C51-9631-4AB0-939F-988964F8026F}" destId="{35F7E322-4E7B-4BEB-B046-525D61A98147}" srcOrd="2" destOrd="0" presId="urn:microsoft.com/office/officeart/2005/8/layout/chevron2"/>
    <dgm:cxn modelId="{EBE6A64E-D78E-4B79-8714-A56C48A1BA22}" type="presParOf" srcId="{35F7E322-4E7B-4BEB-B046-525D61A98147}" destId="{48E9938F-1B7F-4857-86B8-640EFF0B4C9B}" srcOrd="0" destOrd="0" presId="urn:microsoft.com/office/officeart/2005/8/layout/chevron2"/>
    <dgm:cxn modelId="{704CF1A1-C3F7-4F99-A8D2-DD64B6E6B199}" type="presParOf" srcId="{35F7E322-4E7B-4BEB-B046-525D61A98147}" destId="{8BC3B8B6-30B3-4D3C-9FBC-3B0E4CBF9F72}" srcOrd="1" destOrd="0" presId="urn:microsoft.com/office/officeart/2005/8/layout/chevron2"/>
    <dgm:cxn modelId="{08CFA9FA-C511-436E-A218-FB25B10808B0}" type="presParOf" srcId="{59168C51-9631-4AB0-939F-988964F8026F}" destId="{E08EF53B-A6D0-461C-883E-A01FF3D130C2}" srcOrd="3" destOrd="0" presId="urn:microsoft.com/office/officeart/2005/8/layout/chevron2"/>
    <dgm:cxn modelId="{2A07ED6B-9BB9-4EDE-8AF4-83790600E582}" type="presParOf" srcId="{59168C51-9631-4AB0-939F-988964F8026F}" destId="{83CD1291-E926-4E6E-88AB-9ACFA95E06C0}" srcOrd="4" destOrd="0" presId="urn:microsoft.com/office/officeart/2005/8/layout/chevron2"/>
    <dgm:cxn modelId="{2ABB85B0-9A33-4470-ACEB-5FB89FE08842}" type="presParOf" srcId="{83CD1291-E926-4E6E-88AB-9ACFA95E06C0}" destId="{946DC1DB-D58F-4EE6-A318-AC66B3A5463B}" srcOrd="0" destOrd="0" presId="urn:microsoft.com/office/officeart/2005/8/layout/chevron2"/>
    <dgm:cxn modelId="{150D8846-1EBB-42DA-9005-87F7943D16BD}" type="presParOf" srcId="{83CD1291-E926-4E6E-88AB-9ACFA95E06C0}" destId="{C61EE503-EB87-44AF-8801-00B60826C690}" srcOrd="1" destOrd="0" presId="urn:microsoft.com/office/officeart/2005/8/layout/chevron2"/>
    <dgm:cxn modelId="{56B4D9BD-F2B5-44CF-B8DD-79C0D7261947}" type="presParOf" srcId="{59168C51-9631-4AB0-939F-988964F8026F}" destId="{E6BCCB0A-DF9A-4D35-A985-F648ECA5498D}" srcOrd="5" destOrd="0" presId="urn:microsoft.com/office/officeart/2005/8/layout/chevron2"/>
    <dgm:cxn modelId="{E2422581-6F83-4AB0-AECC-1941DC19CBEB}" type="presParOf" srcId="{59168C51-9631-4AB0-939F-988964F8026F}" destId="{4912803F-8FA8-4F84-B064-8DD9E7FAEB47}" srcOrd="6" destOrd="0" presId="urn:microsoft.com/office/officeart/2005/8/layout/chevron2"/>
    <dgm:cxn modelId="{36578C05-219E-4EE9-B2C0-113DC87C305F}" type="presParOf" srcId="{4912803F-8FA8-4F84-B064-8DD9E7FAEB47}" destId="{92AC2C52-DE69-48F5-BF87-A5EAE6B47B63}" srcOrd="0" destOrd="0" presId="urn:microsoft.com/office/officeart/2005/8/layout/chevron2"/>
    <dgm:cxn modelId="{5F2C6D5E-131F-42B6-895D-0226066EC45D}" type="presParOf" srcId="{4912803F-8FA8-4F84-B064-8DD9E7FAEB47}" destId="{752473CB-39A4-4545-AEF5-64CB5456E4A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9AE3E2-659E-48B3-B276-95ADB4D61BD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54161BBD-D0F7-4FAC-8FBC-EBEAEA47DA63}">
      <dgm:prSet custT="1"/>
      <dgm:spPr/>
      <dgm:t>
        <a:bodyPr/>
        <a:lstStyle/>
        <a:p>
          <a:r>
            <a:rPr lang="fr-FR" sz="2400" dirty="0"/>
            <a:t>Pour les familles</a:t>
          </a:r>
        </a:p>
      </dgm:t>
    </dgm:pt>
    <dgm:pt modelId="{E4463126-10DB-46BF-BD95-B458AFF08368}" type="parTrans" cxnId="{873CAA49-0654-40C9-9820-08CB5493FB07}">
      <dgm:prSet/>
      <dgm:spPr/>
      <dgm:t>
        <a:bodyPr/>
        <a:lstStyle/>
        <a:p>
          <a:endParaRPr lang="fr-FR"/>
        </a:p>
      </dgm:t>
    </dgm:pt>
    <dgm:pt modelId="{5C520194-1582-4AA9-9E3A-FA1D059507D5}" type="sibTrans" cxnId="{873CAA49-0654-40C9-9820-08CB5493FB07}">
      <dgm:prSet/>
      <dgm:spPr/>
      <dgm:t>
        <a:bodyPr/>
        <a:lstStyle/>
        <a:p>
          <a:endParaRPr lang="fr-FR"/>
        </a:p>
      </dgm:t>
    </dgm:pt>
    <dgm:pt modelId="{1FA572EA-ED1A-4ED7-BC7B-44077DE98333}">
      <dgm:prSet custT="1"/>
      <dgm:spPr/>
      <dgm:t>
        <a:bodyPr/>
        <a:lstStyle/>
        <a:p>
          <a:r>
            <a:rPr lang="fr-FR" sz="2400" dirty="0"/>
            <a:t>Pour les clubs</a:t>
          </a:r>
        </a:p>
      </dgm:t>
    </dgm:pt>
    <dgm:pt modelId="{5D29ADFF-03E0-4601-AACF-A4B9EB6A5B97}" type="parTrans" cxnId="{BB1E1261-BDDC-45B2-9087-A56B973EA052}">
      <dgm:prSet/>
      <dgm:spPr/>
      <dgm:t>
        <a:bodyPr/>
        <a:lstStyle/>
        <a:p>
          <a:endParaRPr lang="fr-FR"/>
        </a:p>
      </dgm:t>
    </dgm:pt>
    <dgm:pt modelId="{09294924-8925-4A9D-BC30-1EB0B0372AA6}" type="sibTrans" cxnId="{BB1E1261-BDDC-45B2-9087-A56B973EA052}">
      <dgm:prSet/>
      <dgm:spPr/>
      <dgm:t>
        <a:bodyPr/>
        <a:lstStyle/>
        <a:p>
          <a:endParaRPr lang="fr-FR"/>
        </a:p>
      </dgm:t>
    </dgm:pt>
    <dgm:pt modelId="{FAAE8C22-4786-4413-9136-EDE985EC3EC0}">
      <dgm:prSet/>
      <dgm:spPr/>
      <dgm:t>
        <a:bodyPr/>
        <a:lstStyle/>
        <a:p>
          <a:endParaRPr lang="fr-FR" sz="900" dirty="0"/>
        </a:p>
      </dgm:t>
    </dgm:pt>
    <dgm:pt modelId="{228111B3-139C-4E48-8D39-53046FDD51F5}" type="parTrans" cxnId="{B0F006AD-B3F0-4219-86CB-BDF841371344}">
      <dgm:prSet/>
      <dgm:spPr/>
      <dgm:t>
        <a:bodyPr/>
        <a:lstStyle/>
        <a:p>
          <a:endParaRPr lang="fr-FR"/>
        </a:p>
      </dgm:t>
    </dgm:pt>
    <dgm:pt modelId="{105F973A-2CBF-492E-9A76-7332CF145A48}" type="sibTrans" cxnId="{B0F006AD-B3F0-4219-86CB-BDF841371344}">
      <dgm:prSet/>
      <dgm:spPr/>
      <dgm:t>
        <a:bodyPr/>
        <a:lstStyle/>
        <a:p>
          <a:endParaRPr lang="fr-FR"/>
        </a:p>
      </dgm:t>
    </dgm:pt>
    <dgm:pt modelId="{C4359B21-51E7-4B2F-B233-967A6CC8E7DB}">
      <dgm:prSet custT="1"/>
      <dgm:spPr/>
      <dgm:t>
        <a:bodyPr/>
        <a:lstStyle/>
        <a:p>
          <a:r>
            <a:rPr lang="fr-FR" sz="1100" dirty="0"/>
            <a:t>Une déclaration simplifiée sur </a:t>
          </a:r>
          <a:r>
            <a:rPr lang="fr-FR" sz="1100" b="1" dirty="0"/>
            <a:t>Le Compte Asso </a:t>
          </a:r>
          <a:r>
            <a:rPr lang="fr-FR" sz="1100" dirty="0"/>
            <a:t>: les clubs n’auront que le code d’identification des adhérents à saisir sur la plateforme. Attention le même code ne pourra pas être utilisé par 2 clubs différents.</a:t>
          </a:r>
        </a:p>
      </dgm:t>
    </dgm:pt>
    <dgm:pt modelId="{B717A4BD-5501-4E17-9319-0CE129813724}" type="parTrans" cxnId="{298C6AF8-7288-4B0E-A50B-618767E6BBB1}">
      <dgm:prSet/>
      <dgm:spPr/>
      <dgm:t>
        <a:bodyPr/>
        <a:lstStyle/>
        <a:p>
          <a:endParaRPr lang="fr-FR"/>
        </a:p>
      </dgm:t>
    </dgm:pt>
    <dgm:pt modelId="{8B93C8C6-FAF1-4D19-B557-D9C6445862CC}" type="sibTrans" cxnId="{298C6AF8-7288-4B0E-A50B-618767E6BBB1}">
      <dgm:prSet/>
      <dgm:spPr/>
      <dgm:t>
        <a:bodyPr/>
        <a:lstStyle/>
        <a:p>
          <a:endParaRPr lang="fr-FR"/>
        </a:p>
      </dgm:t>
    </dgm:pt>
    <dgm:pt modelId="{87BD2BCD-F851-4EDA-BB6A-373AAD3B59A7}">
      <dgm:prSet custT="1"/>
      <dgm:spPr/>
      <dgm:t>
        <a:bodyPr/>
        <a:lstStyle/>
        <a:p>
          <a:r>
            <a:rPr lang="fr-FR" sz="1100" dirty="0"/>
            <a:t>Un espace plus ergonomique sur </a:t>
          </a:r>
          <a:r>
            <a:rPr lang="fr-FR" sz="1100" b="1" dirty="0"/>
            <a:t>Le Compte Asso permettant un suivi des demandes en temps réel </a:t>
          </a:r>
          <a:r>
            <a:rPr lang="fr-FR" sz="1100" dirty="0"/>
            <a:t>(validation des demandes par la DRAJES et paiement des </a:t>
          </a:r>
          <a:r>
            <a:rPr lang="fr-FR" sz="1100" dirty="0" err="1"/>
            <a:t>pass’Sport</a:t>
          </a:r>
          <a:r>
            <a:rPr lang="fr-FR" sz="1100" dirty="0"/>
            <a:t> tous les mois). Attention pour être éligible un club devra </a:t>
          </a:r>
          <a:r>
            <a:rPr lang="fr-FR" sz="1100" b="1" dirty="0"/>
            <a:t>obligatoirement avoir une attestation d’affiliation à jour (pour une demande entre le 1</a:t>
          </a:r>
          <a:r>
            <a:rPr lang="fr-FR" sz="1100" b="1" baseline="30000" dirty="0"/>
            <a:t>er</a:t>
          </a:r>
          <a:r>
            <a:rPr lang="fr-FR" sz="1100" b="1" dirty="0"/>
            <a:t> juin et le 1</a:t>
          </a:r>
          <a:r>
            <a:rPr lang="fr-FR" sz="1100" b="1" baseline="30000" dirty="0"/>
            <a:t>er</a:t>
          </a:r>
          <a:r>
            <a:rPr lang="fr-FR" sz="1100" b="1" dirty="0"/>
            <a:t> septembre l’affiliation 2023/2024 est valable) ou un courrier de notification concernant l’agrément JEP ou Sport.</a:t>
          </a:r>
          <a:endParaRPr lang="fr-FR" sz="1100" dirty="0"/>
        </a:p>
      </dgm:t>
    </dgm:pt>
    <dgm:pt modelId="{C625CA5B-D2F2-4E39-92DF-0E012F2C8306}" type="parTrans" cxnId="{C66CE540-D733-4FFF-82B4-B5B719BD86EA}">
      <dgm:prSet/>
      <dgm:spPr/>
      <dgm:t>
        <a:bodyPr/>
        <a:lstStyle/>
        <a:p>
          <a:endParaRPr lang="fr-FR"/>
        </a:p>
      </dgm:t>
    </dgm:pt>
    <dgm:pt modelId="{5763BC6F-2485-402C-B927-B06DE65BFA4C}" type="sibTrans" cxnId="{C66CE540-D733-4FFF-82B4-B5B719BD86EA}">
      <dgm:prSet/>
      <dgm:spPr/>
      <dgm:t>
        <a:bodyPr/>
        <a:lstStyle/>
        <a:p>
          <a:endParaRPr lang="fr-FR"/>
        </a:p>
      </dgm:t>
    </dgm:pt>
    <dgm:pt modelId="{43A9658B-0B7D-4CAE-8396-636DEEF1316C}">
      <dgm:prSet custT="1"/>
      <dgm:spPr/>
      <dgm:t>
        <a:bodyPr/>
        <a:lstStyle/>
        <a:p>
          <a:r>
            <a:rPr lang="fr-FR" sz="1100" dirty="0"/>
            <a:t>Le remboursement sera fait au club directement par l’Etat (Agence des Services et Paiements). Attention pour être remboursé le RIB devra être conforme (notamment </a:t>
          </a:r>
          <a:r>
            <a:rPr lang="fr-FR" sz="1100" b="1" dirty="0"/>
            <a:t>avec un nom identique à celui indiqué sur le SIRET</a:t>
          </a:r>
          <a:r>
            <a:rPr lang="fr-FR" sz="1100" dirty="0"/>
            <a:t>)</a:t>
          </a:r>
        </a:p>
      </dgm:t>
    </dgm:pt>
    <dgm:pt modelId="{F46FE745-3EBE-4864-95E5-03FDA0BCF94C}" type="parTrans" cxnId="{9B32D5D3-5CF4-4DC2-B9EF-C982766FA881}">
      <dgm:prSet/>
      <dgm:spPr/>
      <dgm:t>
        <a:bodyPr/>
        <a:lstStyle/>
        <a:p>
          <a:endParaRPr lang="fr-FR"/>
        </a:p>
      </dgm:t>
    </dgm:pt>
    <dgm:pt modelId="{58D8D502-9FD2-4FD7-BA79-F14F140975B8}" type="sibTrans" cxnId="{9B32D5D3-5CF4-4DC2-B9EF-C982766FA881}">
      <dgm:prSet/>
      <dgm:spPr/>
      <dgm:t>
        <a:bodyPr/>
        <a:lstStyle/>
        <a:p>
          <a:endParaRPr lang="fr-FR"/>
        </a:p>
      </dgm:t>
    </dgm:pt>
    <dgm:pt modelId="{11F66107-BE1E-4150-9EA7-8D13E01C3DCD}">
      <dgm:prSet custT="1"/>
      <dgm:spPr/>
      <dgm:t>
        <a:bodyPr/>
        <a:lstStyle/>
        <a:p>
          <a:r>
            <a:rPr lang="fr-FR" sz="1100" dirty="0"/>
            <a:t>Les associations et les structures qui ne disposent pas encore d’un compte sur Le Compte Asso doivent le créer sur : </a:t>
          </a:r>
          <a:r>
            <a:rPr lang="fr-FR" sz="1100" dirty="0">
              <a:hlinkClick xmlns:r="http://schemas.openxmlformats.org/officeDocument/2006/relationships" r:id="rId1"/>
            </a:rPr>
            <a:t>https://lecompteasso.associations.gouv.fr/</a:t>
          </a:r>
          <a:endParaRPr lang="fr-FR" sz="1100" dirty="0"/>
        </a:p>
      </dgm:t>
    </dgm:pt>
    <dgm:pt modelId="{81D471A2-E7B5-4847-B0D8-DFE4E4A4715F}" type="parTrans" cxnId="{D16BC449-541C-4D43-A188-C91B768A4E9C}">
      <dgm:prSet/>
      <dgm:spPr/>
      <dgm:t>
        <a:bodyPr/>
        <a:lstStyle/>
        <a:p>
          <a:endParaRPr lang="fr-FR"/>
        </a:p>
      </dgm:t>
    </dgm:pt>
    <dgm:pt modelId="{21CC1500-3633-4659-9E2C-2FFF5A6F62F6}" type="sibTrans" cxnId="{D16BC449-541C-4D43-A188-C91B768A4E9C}">
      <dgm:prSet/>
      <dgm:spPr/>
      <dgm:t>
        <a:bodyPr/>
        <a:lstStyle/>
        <a:p>
          <a:endParaRPr lang="fr-FR"/>
        </a:p>
      </dgm:t>
    </dgm:pt>
    <dgm:pt modelId="{8FCC96C2-88D4-4A25-92D8-0B34EA87B356}">
      <dgm:prSet custT="1"/>
      <dgm:spPr/>
      <dgm:t>
        <a:bodyPr/>
        <a:lstStyle/>
        <a:p>
          <a:r>
            <a:rPr lang="fr-FR" sz="1100" dirty="0"/>
            <a:t>Envoi des </a:t>
          </a:r>
          <a:r>
            <a:rPr lang="fr-FR" sz="1100" b="1" dirty="0"/>
            <a:t>premiers</a:t>
          </a:r>
          <a:r>
            <a:rPr lang="fr-FR" sz="1100" dirty="0"/>
            <a:t> </a:t>
          </a:r>
          <a:r>
            <a:rPr lang="fr-FR" sz="1100" b="1" dirty="0"/>
            <a:t>codes individuels aux bénéficiaires fin mai 2024 (</a:t>
          </a:r>
          <a:r>
            <a:rPr lang="fr-FR" sz="1100" dirty="0"/>
            <a:t>courriel et SMS)</a:t>
          </a:r>
          <a:r>
            <a:rPr lang="fr-FR" sz="1100" b="1" dirty="0"/>
            <a:t>. </a:t>
          </a:r>
          <a:r>
            <a:rPr lang="fr-FR" sz="1100" dirty="0"/>
            <a:t>Pour les nouveaux bénéficiaires de l’Allocation de rentrée scolaire et les étudiants</a:t>
          </a:r>
          <a:r>
            <a:rPr lang="fr-FR" sz="1100" b="1" dirty="0"/>
            <a:t> envoi à partir d’août 2024. </a:t>
          </a:r>
          <a:r>
            <a:rPr lang="fr-FR" sz="1100" dirty="0"/>
            <a:t>Attention ce code ne peut être utilisé que </a:t>
          </a:r>
          <a:r>
            <a:rPr lang="fr-FR" sz="1100" b="1" dirty="0"/>
            <a:t>pour une seule adhésion à un club</a:t>
          </a:r>
          <a:r>
            <a:rPr lang="fr-FR" sz="1100" dirty="0"/>
            <a:t>. Le code 2024 n’a pas le même format que celui de 2023. </a:t>
          </a:r>
          <a:r>
            <a:rPr lang="fr-FR" sz="1100" b="1" dirty="0"/>
            <a:t>Les codes 2023 sont désactivés et ne fonctionnent plus.</a:t>
          </a:r>
          <a:endParaRPr lang="fr-FR" sz="1100" dirty="0"/>
        </a:p>
      </dgm:t>
    </dgm:pt>
    <dgm:pt modelId="{2B904096-4B84-4F18-A80F-99A93CAD8B51}" type="parTrans" cxnId="{F53CB26A-E61A-4260-9F3E-AA5ED3ABA2C9}">
      <dgm:prSet/>
      <dgm:spPr/>
      <dgm:t>
        <a:bodyPr/>
        <a:lstStyle/>
        <a:p>
          <a:endParaRPr lang="fr-FR"/>
        </a:p>
      </dgm:t>
    </dgm:pt>
    <dgm:pt modelId="{6766886F-1A88-4EFD-BCCC-5B99E4E53E14}" type="sibTrans" cxnId="{F53CB26A-E61A-4260-9F3E-AA5ED3ABA2C9}">
      <dgm:prSet/>
      <dgm:spPr/>
      <dgm:t>
        <a:bodyPr/>
        <a:lstStyle/>
        <a:p>
          <a:endParaRPr lang="fr-FR"/>
        </a:p>
      </dgm:t>
    </dgm:pt>
    <dgm:pt modelId="{8DFE70C2-ABF8-44C6-9B47-52838599A163}">
      <dgm:prSet custT="1"/>
      <dgm:spPr/>
      <dgm:t>
        <a:bodyPr/>
        <a:lstStyle/>
        <a:p>
          <a:r>
            <a:rPr lang="fr-FR" sz="1100" dirty="0"/>
            <a:t>Lors de l’inscription au club</a:t>
          </a:r>
          <a:r>
            <a:rPr lang="fr-FR" sz="1100" b="1" dirty="0"/>
            <a:t>, une réduction de 50 € </a:t>
          </a:r>
          <a:r>
            <a:rPr lang="fr-FR" sz="1100" dirty="0"/>
            <a:t>sera opérée sur présentation de ce code</a:t>
          </a:r>
          <a:r>
            <a:rPr lang="fr-FR" sz="1100" b="1" dirty="0"/>
            <a:t>. </a:t>
          </a:r>
          <a:r>
            <a:rPr lang="fr-FR" sz="1100" dirty="0"/>
            <a:t>A noter : Le bénéfice du </a:t>
          </a:r>
          <a:r>
            <a:rPr lang="fr-FR" sz="1100" dirty="0" err="1"/>
            <a:t>pass’Sport</a:t>
          </a:r>
          <a:r>
            <a:rPr lang="fr-FR" sz="1100" dirty="0"/>
            <a:t> </a:t>
          </a:r>
          <a:r>
            <a:rPr lang="fr-FR" sz="1100" b="1" dirty="0"/>
            <a:t>est rétroactif </a:t>
          </a:r>
          <a:r>
            <a:rPr lang="fr-FR" sz="1100" dirty="0"/>
            <a:t>(un jeune inscrit entre le 1er juin et le 1</a:t>
          </a:r>
          <a:r>
            <a:rPr lang="fr-FR" sz="1100" baseline="30000" dirty="0"/>
            <a:t>er</a:t>
          </a:r>
          <a:r>
            <a:rPr lang="fr-FR" sz="1100" dirty="0"/>
            <a:t> septembre bénéficie rétroactivement de la réduction sur présentation du code individuel ou mise en place d’un chèque de caution qui sera rendu aux familles après présentation du code).</a:t>
          </a:r>
        </a:p>
      </dgm:t>
    </dgm:pt>
    <dgm:pt modelId="{D1323366-E6A8-412F-99D2-1656F8FFF4DC}" type="parTrans" cxnId="{BB6AA437-25B7-4842-89FF-4FC5B405C8A9}">
      <dgm:prSet/>
      <dgm:spPr/>
      <dgm:t>
        <a:bodyPr/>
        <a:lstStyle/>
        <a:p>
          <a:endParaRPr lang="fr-FR"/>
        </a:p>
      </dgm:t>
    </dgm:pt>
    <dgm:pt modelId="{B18D4E3D-DAB9-47E9-835C-B9B54A73C045}" type="sibTrans" cxnId="{BB6AA437-25B7-4842-89FF-4FC5B405C8A9}">
      <dgm:prSet/>
      <dgm:spPr/>
      <dgm:t>
        <a:bodyPr/>
        <a:lstStyle/>
        <a:p>
          <a:endParaRPr lang="fr-FR"/>
        </a:p>
      </dgm:t>
    </dgm:pt>
    <dgm:pt modelId="{33FB4477-AE88-41EE-83B6-E84DF375DD6F}">
      <dgm:prSet custT="1"/>
      <dgm:spPr/>
      <dgm:t>
        <a:bodyPr/>
        <a:lstStyle/>
        <a:p>
          <a:endParaRPr lang="fr-FR" sz="1100" dirty="0"/>
        </a:p>
      </dgm:t>
    </dgm:pt>
    <dgm:pt modelId="{B08C70D8-FA25-47CB-A996-D6DB376FC5C9}" type="parTrans" cxnId="{9C006457-BEF5-485A-BB5D-A066A6BC2149}">
      <dgm:prSet/>
      <dgm:spPr/>
      <dgm:t>
        <a:bodyPr/>
        <a:lstStyle/>
        <a:p>
          <a:endParaRPr lang="fr-FR"/>
        </a:p>
      </dgm:t>
    </dgm:pt>
    <dgm:pt modelId="{8E959BCA-3942-4814-9E2C-BEF4170B94DE}" type="sibTrans" cxnId="{9C006457-BEF5-485A-BB5D-A066A6BC2149}">
      <dgm:prSet/>
      <dgm:spPr/>
      <dgm:t>
        <a:bodyPr/>
        <a:lstStyle/>
        <a:p>
          <a:endParaRPr lang="fr-FR"/>
        </a:p>
      </dgm:t>
    </dgm:pt>
    <dgm:pt modelId="{8A17AEB8-3C24-47E1-8E23-FBCCAEBEF3E7}">
      <dgm:prSet custT="1"/>
      <dgm:spPr/>
      <dgm:t>
        <a:bodyPr/>
        <a:lstStyle/>
        <a:p>
          <a:endParaRPr lang="fr-FR" sz="1100" dirty="0"/>
        </a:p>
      </dgm:t>
    </dgm:pt>
    <dgm:pt modelId="{14BF87E4-ADAD-4F81-BC13-DED91CF14032}" type="parTrans" cxnId="{0BDC862F-20D2-4F7E-BF3E-5283719CB4A9}">
      <dgm:prSet/>
      <dgm:spPr/>
      <dgm:t>
        <a:bodyPr/>
        <a:lstStyle/>
        <a:p>
          <a:endParaRPr lang="fr-FR"/>
        </a:p>
      </dgm:t>
    </dgm:pt>
    <dgm:pt modelId="{153EB192-5411-4398-BBC6-A8A30A39D6A7}" type="sibTrans" cxnId="{0BDC862F-20D2-4F7E-BF3E-5283719CB4A9}">
      <dgm:prSet/>
      <dgm:spPr/>
      <dgm:t>
        <a:bodyPr/>
        <a:lstStyle/>
        <a:p>
          <a:endParaRPr lang="fr-FR"/>
        </a:p>
      </dgm:t>
    </dgm:pt>
    <dgm:pt modelId="{D04BDB5D-1133-4D35-8593-1C43E4934BEC}">
      <dgm:prSet custT="1"/>
      <dgm:spPr/>
      <dgm:t>
        <a:bodyPr/>
        <a:lstStyle/>
        <a:p>
          <a:endParaRPr lang="fr-FR" sz="1100" dirty="0"/>
        </a:p>
      </dgm:t>
    </dgm:pt>
    <dgm:pt modelId="{61C47D3B-F538-4362-B1E5-4071AFD1FFCA}" type="parTrans" cxnId="{931977E1-99B3-4B68-AD85-588DAE2AA236}">
      <dgm:prSet/>
      <dgm:spPr/>
      <dgm:t>
        <a:bodyPr/>
        <a:lstStyle/>
        <a:p>
          <a:endParaRPr lang="fr-FR"/>
        </a:p>
      </dgm:t>
    </dgm:pt>
    <dgm:pt modelId="{F0A2AFA2-4F3B-481E-B9EE-35C13A8E0CC9}" type="sibTrans" cxnId="{931977E1-99B3-4B68-AD85-588DAE2AA236}">
      <dgm:prSet/>
      <dgm:spPr/>
      <dgm:t>
        <a:bodyPr/>
        <a:lstStyle/>
        <a:p>
          <a:endParaRPr lang="fr-FR"/>
        </a:p>
      </dgm:t>
    </dgm:pt>
    <dgm:pt modelId="{30FE2887-E2EB-4AF9-AE93-B50A9348A273}">
      <dgm:prSet custT="1"/>
      <dgm:spPr/>
      <dgm:t>
        <a:bodyPr/>
        <a:lstStyle/>
        <a:p>
          <a:endParaRPr lang="fr-FR" sz="1100" dirty="0"/>
        </a:p>
      </dgm:t>
    </dgm:pt>
    <dgm:pt modelId="{0F8DDAE3-F386-4E1F-BC7A-8CF53F376EC0}" type="parTrans" cxnId="{43EFE116-D6E8-4952-A2EA-F0B3FAD93BC7}">
      <dgm:prSet/>
      <dgm:spPr/>
      <dgm:t>
        <a:bodyPr/>
        <a:lstStyle/>
        <a:p>
          <a:endParaRPr lang="fr-FR"/>
        </a:p>
      </dgm:t>
    </dgm:pt>
    <dgm:pt modelId="{0263DBB3-2F05-4CA5-A11F-1C379322081C}" type="sibTrans" cxnId="{43EFE116-D6E8-4952-A2EA-F0B3FAD93BC7}">
      <dgm:prSet/>
      <dgm:spPr/>
      <dgm:t>
        <a:bodyPr/>
        <a:lstStyle/>
        <a:p>
          <a:endParaRPr lang="fr-FR"/>
        </a:p>
      </dgm:t>
    </dgm:pt>
    <dgm:pt modelId="{B7CCA749-A6D3-4CFA-8E39-D6CA85D08557}" type="pres">
      <dgm:prSet presAssocID="{AF9AE3E2-659E-48B3-B276-95ADB4D61BD1}" presName="linearFlow" presStyleCnt="0">
        <dgm:presLayoutVars>
          <dgm:dir/>
          <dgm:animLvl val="lvl"/>
          <dgm:resizeHandles val="exact"/>
        </dgm:presLayoutVars>
      </dgm:prSet>
      <dgm:spPr/>
    </dgm:pt>
    <dgm:pt modelId="{45CFD23A-B9CD-455D-9721-32CD9EB6CD74}" type="pres">
      <dgm:prSet presAssocID="{54161BBD-D0F7-4FAC-8FBC-EBEAEA47DA63}" presName="composite" presStyleCnt="0"/>
      <dgm:spPr/>
    </dgm:pt>
    <dgm:pt modelId="{0F247A9F-7126-4815-A463-7C8CA5022463}" type="pres">
      <dgm:prSet presAssocID="{54161BBD-D0F7-4FAC-8FBC-EBEAEA47DA63}" presName="parentText" presStyleLbl="alignNode1" presStyleIdx="0" presStyleCnt="2">
        <dgm:presLayoutVars>
          <dgm:chMax val="1"/>
          <dgm:bulletEnabled val="1"/>
        </dgm:presLayoutVars>
      </dgm:prSet>
      <dgm:spPr/>
    </dgm:pt>
    <dgm:pt modelId="{7F693958-F0CE-479C-968E-E8822ECA645E}" type="pres">
      <dgm:prSet presAssocID="{54161BBD-D0F7-4FAC-8FBC-EBEAEA47DA63}" presName="descendantText" presStyleLbl="alignAcc1" presStyleIdx="0" presStyleCnt="2" custLinFactNeighborX="0">
        <dgm:presLayoutVars>
          <dgm:bulletEnabled val="1"/>
        </dgm:presLayoutVars>
      </dgm:prSet>
      <dgm:spPr/>
    </dgm:pt>
    <dgm:pt modelId="{6DB60F81-6481-4391-BD2B-E995D53FABB4}" type="pres">
      <dgm:prSet presAssocID="{5C520194-1582-4AA9-9E3A-FA1D059507D5}" presName="sp" presStyleCnt="0"/>
      <dgm:spPr/>
    </dgm:pt>
    <dgm:pt modelId="{3E1343F8-38EF-4119-AC35-ACDAFE574DF1}" type="pres">
      <dgm:prSet presAssocID="{1FA572EA-ED1A-4ED7-BC7B-44077DE98333}" presName="composite" presStyleCnt="0"/>
      <dgm:spPr/>
    </dgm:pt>
    <dgm:pt modelId="{7404DA1D-2A9C-47D7-B351-07A8415C1CB5}" type="pres">
      <dgm:prSet presAssocID="{1FA572EA-ED1A-4ED7-BC7B-44077DE98333}" presName="parentText" presStyleLbl="alignNode1" presStyleIdx="1" presStyleCnt="2">
        <dgm:presLayoutVars>
          <dgm:chMax val="1"/>
          <dgm:bulletEnabled val="1"/>
        </dgm:presLayoutVars>
      </dgm:prSet>
      <dgm:spPr/>
    </dgm:pt>
    <dgm:pt modelId="{F33F998D-130E-4030-8B18-00C4616D7E94}" type="pres">
      <dgm:prSet presAssocID="{1FA572EA-ED1A-4ED7-BC7B-44077DE98333}" presName="descendantText" presStyleLbl="alignAcc1" presStyleIdx="1" presStyleCnt="2" custScaleY="133175">
        <dgm:presLayoutVars>
          <dgm:bulletEnabled val="1"/>
        </dgm:presLayoutVars>
      </dgm:prSet>
      <dgm:spPr/>
    </dgm:pt>
  </dgm:ptLst>
  <dgm:cxnLst>
    <dgm:cxn modelId="{604A5706-3291-4076-B0D0-88F5DBF79BE5}" type="presOf" srcId="{33FB4477-AE88-41EE-83B6-E84DF375DD6F}" destId="{7F693958-F0CE-479C-968E-E8822ECA645E}" srcOrd="0" destOrd="1" presId="urn:microsoft.com/office/officeart/2005/8/layout/chevron2"/>
    <dgm:cxn modelId="{43EFE116-D6E8-4952-A2EA-F0B3FAD93BC7}" srcId="{1FA572EA-ED1A-4ED7-BC7B-44077DE98333}" destId="{30FE2887-E2EB-4AF9-AE93-B50A9348A273}" srcOrd="6" destOrd="0" parTransId="{0F8DDAE3-F386-4E1F-BC7A-8CF53F376EC0}" sibTransId="{0263DBB3-2F05-4CA5-A11F-1C379322081C}"/>
    <dgm:cxn modelId="{7A81442C-8D27-4C44-A604-75D2CA9B377A}" type="presOf" srcId="{54161BBD-D0F7-4FAC-8FBC-EBEAEA47DA63}" destId="{0F247A9F-7126-4815-A463-7C8CA5022463}" srcOrd="0" destOrd="0" presId="urn:microsoft.com/office/officeart/2005/8/layout/chevron2"/>
    <dgm:cxn modelId="{0BDC862F-20D2-4F7E-BF3E-5283719CB4A9}" srcId="{1FA572EA-ED1A-4ED7-BC7B-44077DE98333}" destId="{8A17AEB8-3C24-47E1-8E23-FBCCAEBEF3E7}" srcOrd="2" destOrd="0" parTransId="{14BF87E4-ADAD-4F81-BC13-DED91CF14032}" sibTransId="{153EB192-5411-4398-BBC6-A8A30A39D6A7}"/>
    <dgm:cxn modelId="{F1B3B732-3E1C-4313-B563-8BFFE7A8DCB7}" type="presOf" srcId="{1FA572EA-ED1A-4ED7-BC7B-44077DE98333}" destId="{7404DA1D-2A9C-47D7-B351-07A8415C1CB5}" srcOrd="0" destOrd="0" presId="urn:microsoft.com/office/officeart/2005/8/layout/chevron2"/>
    <dgm:cxn modelId="{BB6AA437-25B7-4842-89FF-4FC5B405C8A9}" srcId="{54161BBD-D0F7-4FAC-8FBC-EBEAEA47DA63}" destId="{8DFE70C2-ABF8-44C6-9B47-52838599A163}" srcOrd="2" destOrd="0" parTransId="{D1323366-E6A8-412F-99D2-1656F8FFF4DC}" sibTransId="{B18D4E3D-DAB9-47E9-835C-B9B54A73C045}"/>
    <dgm:cxn modelId="{BB1DD13D-29A6-48A0-8EF9-0181C0A333C6}" type="presOf" srcId="{8FCC96C2-88D4-4A25-92D8-0B34EA87B356}" destId="{7F693958-F0CE-479C-968E-E8822ECA645E}" srcOrd="0" destOrd="0" presId="urn:microsoft.com/office/officeart/2005/8/layout/chevron2"/>
    <dgm:cxn modelId="{C66CE540-D733-4FFF-82B4-B5B719BD86EA}" srcId="{1FA572EA-ED1A-4ED7-BC7B-44077DE98333}" destId="{87BD2BCD-F851-4EDA-BB6A-373AAD3B59A7}" srcOrd="3" destOrd="0" parTransId="{C625CA5B-D2F2-4E39-92DF-0E012F2C8306}" sibTransId="{5763BC6F-2485-402C-B927-B06DE65BFA4C}"/>
    <dgm:cxn modelId="{3C12B45D-44F1-4319-9F1C-E583412A26F8}" type="presOf" srcId="{30FE2887-E2EB-4AF9-AE93-B50A9348A273}" destId="{F33F998D-130E-4030-8B18-00C4616D7E94}" srcOrd="0" destOrd="6" presId="urn:microsoft.com/office/officeart/2005/8/layout/chevron2"/>
    <dgm:cxn modelId="{BB1E1261-BDDC-45B2-9087-A56B973EA052}" srcId="{AF9AE3E2-659E-48B3-B276-95ADB4D61BD1}" destId="{1FA572EA-ED1A-4ED7-BC7B-44077DE98333}" srcOrd="1" destOrd="0" parTransId="{5D29ADFF-03E0-4601-AACF-A4B9EB6A5B97}" sibTransId="{09294924-8925-4A9D-BC30-1EB0B0372AA6}"/>
    <dgm:cxn modelId="{873CAA49-0654-40C9-9820-08CB5493FB07}" srcId="{AF9AE3E2-659E-48B3-B276-95ADB4D61BD1}" destId="{54161BBD-D0F7-4FAC-8FBC-EBEAEA47DA63}" srcOrd="0" destOrd="0" parTransId="{E4463126-10DB-46BF-BD95-B458AFF08368}" sibTransId="{5C520194-1582-4AA9-9E3A-FA1D059507D5}"/>
    <dgm:cxn modelId="{D16BC449-541C-4D43-A188-C91B768A4E9C}" srcId="{1FA572EA-ED1A-4ED7-BC7B-44077DE98333}" destId="{11F66107-BE1E-4150-9EA7-8D13E01C3DCD}" srcOrd="7" destOrd="0" parTransId="{81D471A2-E7B5-4847-B0D8-DFE4E4A4715F}" sibTransId="{21CC1500-3633-4659-9E2C-2FFF5A6F62F6}"/>
    <dgm:cxn modelId="{F53CB26A-E61A-4260-9F3E-AA5ED3ABA2C9}" srcId="{54161BBD-D0F7-4FAC-8FBC-EBEAEA47DA63}" destId="{8FCC96C2-88D4-4A25-92D8-0B34EA87B356}" srcOrd="0" destOrd="0" parTransId="{2B904096-4B84-4F18-A80F-99A93CAD8B51}" sibTransId="{6766886F-1A88-4EFD-BCCC-5B99E4E53E14}"/>
    <dgm:cxn modelId="{6D089056-32F7-43D2-90A0-6395852EA81F}" type="presOf" srcId="{11F66107-BE1E-4150-9EA7-8D13E01C3DCD}" destId="{F33F998D-130E-4030-8B18-00C4616D7E94}" srcOrd="0" destOrd="7" presId="urn:microsoft.com/office/officeart/2005/8/layout/chevron2"/>
    <dgm:cxn modelId="{9C006457-BEF5-485A-BB5D-A066A6BC2149}" srcId="{54161BBD-D0F7-4FAC-8FBC-EBEAEA47DA63}" destId="{33FB4477-AE88-41EE-83B6-E84DF375DD6F}" srcOrd="1" destOrd="0" parTransId="{B08C70D8-FA25-47CB-A996-D6DB376FC5C9}" sibTransId="{8E959BCA-3942-4814-9E2C-BEF4170B94DE}"/>
    <dgm:cxn modelId="{D9BC4C85-280D-4BD9-9177-1E7A654F0179}" type="presOf" srcId="{43A9658B-0B7D-4CAE-8396-636DEEF1316C}" destId="{F33F998D-130E-4030-8B18-00C4616D7E94}" srcOrd="0" destOrd="5" presId="urn:microsoft.com/office/officeart/2005/8/layout/chevron2"/>
    <dgm:cxn modelId="{51A1398D-DD84-475D-AE22-C77279445DC6}" type="presOf" srcId="{8DFE70C2-ABF8-44C6-9B47-52838599A163}" destId="{7F693958-F0CE-479C-968E-E8822ECA645E}" srcOrd="0" destOrd="2" presId="urn:microsoft.com/office/officeart/2005/8/layout/chevron2"/>
    <dgm:cxn modelId="{ADC46990-D703-4A3A-842A-5DD6541D7D67}" type="presOf" srcId="{8A17AEB8-3C24-47E1-8E23-FBCCAEBEF3E7}" destId="{F33F998D-130E-4030-8B18-00C4616D7E94}" srcOrd="0" destOrd="2" presId="urn:microsoft.com/office/officeart/2005/8/layout/chevron2"/>
    <dgm:cxn modelId="{C7797792-288F-426E-8A5A-4885403004E4}" type="presOf" srcId="{AF9AE3E2-659E-48B3-B276-95ADB4D61BD1}" destId="{B7CCA749-A6D3-4CFA-8E39-D6CA85D08557}" srcOrd="0" destOrd="0" presId="urn:microsoft.com/office/officeart/2005/8/layout/chevron2"/>
    <dgm:cxn modelId="{21B64098-F280-42FC-9A59-6FC7FE69B3A5}" type="presOf" srcId="{D04BDB5D-1133-4D35-8593-1C43E4934BEC}" destId="{F33F998D-130E-4030-8B18-00C4616D7E94}" srcOrd="0" destOrd="4" presId="urn:microsoft.com/office/officeart/2005/8/layout/chevron2"/>
    <dgm:cxn modelId="{B0F006AD-B3F0-4219-86CB-BDF841371344}" srcId="{1FA572EA-ED1A-4ED7-BC7B-44077DE98333}" destId="{FAAE8C22-4786-4413-9136-EDE985EC3EC0}" srcOrd="0" destOrd="0" parTransId="{228111B3-139C-4E48-8D39-53046FDD51F5}" sibTransId="{105F973A-2CBF-492E-9A76-7332CF145A48}"/>
    <dgm:cxn modelId="{03F4C4AD-61B6-4038-832A-0DB505179B65}" type="presOf" srcId="{87BD2BCD-F851-4EDA-BB6A-373AAD3B59A7}" destId="{F33F998D-130E-4030-8B18-00C4616D7E94}" srcOrd="0" destOrd="3" presId="urn:microsoft.com/office/officeart/2005/8/layout/chevron2"/>
    <dgm:cxn modelId="{9B32D5D3-5CF4-4DC2-B9EF-C982766FA881}" srcId="{1FA572EA-ED1A-4ED7-BC7B-44077DE98333}" destId="{43A9658B-0B7D-4CAE-8396-636DEEF1316C}" srcOrd="5" destOrd="0" parTransId="{F46FE745-3EBE-4864-95E5-03FDA0BCF94C}" sibTransId="{58D8D502-9FD2-4FD7-BA79-F14F140975B8}"/>
    <dgm:cxn modelId="{0B4312DD-4D01-4E02-B967-573F2EBA412D}" type="presOf" srcId="{C4359B21-51E7-4B2F-B233-967A6CC8E7DB}" destId="{F33F998D-130E-4030-8B18-00C4616D7E94}" srcOrd="0" destOrd="1" presId="urn:microsoft.com/office/officeart/2005/8/layout/chevron2"/>
    <dgm:cxn modelId="{931977E1-99B3-4B68-AD85-588DAE2AA236}" srcId="{1FA572EA-ED1A-4ED7-BC7B-44077DE98333}" destId="{D04BDB5D-1133-4D35-8593-1C43E4934BEC}" srcOrd="4" destOrd="0" parTransId="{61C47D3B-F538-4362-B1E5-4071AFD1FFCA}" sibTransId="{F0A2AFA2-4F3B-481E-B9EE-35C13A8E0CC9}"/>
    <dgm:cxn modelId="{298C6AF8-7288-4B0E-A50B-618767E6BBB1}" srcId="{1FA572EA-ED1A-4ED7-BC7B-44077DE98333}" destId="{C4359B21-51E7-4B2F-B233-967A6CC8E7DB}" srcOrd="1" destOrd="0" parTransId="{B717A4BD-5501-4E17-9319-0CE129813724}" sibTransId="{8B93C8C6-FAF1-4D19-B557-D9C6445862CC}"/>
    <dgm:cxn modelId="{62C6A9FE-3D3A-4C55-A388-2F4B8D32AB53}" type="presOf" srcId="{FAAE8C22-4786-4413-9136-EDE985EC3EC0}" destId="{F33F998D-130E-4030-8B18-00C4616D7E94}" srcOrd="0" destOrd="0" presId="urn:microsoft.com/office/officeart/2005/8/layout/chevron2"/>
    <dgm:cxn modelId="{074D25F8-BB5C-4DC6-97C6-CE974074DBD3}" type="presParOf" srcId="{B7CCA749-A6D3-4CFA-8E39-D6CA85D08557}" destId="{45CFD23A-B9CD-455D-9721-32CD9EB6CD74}" srcOrd="0" destOrd="0" presId="urn:microsoft.com/office/officeart/2005/8/layout/chevron2"/>
    <dgm:cxn modelId="{129A01B1-7F6E-417D-A55C-0611D68B376B}" type="presParOf" srcId="{45CFD23A-B9CD-455D-9721-32CD9EB6CD74}" destId="{0F247A9F-7126-4815-A463-7C8CA5022463}" srcOrd="0" destOrd="0" presId="urn:microsoft.com/office/officeart/2005/8/layout/chevron2"/>
    <dgm:cxn modelId="{E16F4514-46E0-45A1-B0F9-5D6062905399}" type="presParOf" srcId="{45CFD23A-B9CD-455D-9721-32CD9EB6CD74}" destId="{7F693958-F0CE-479C-968E-E8822ECA645E}" srcOrd="1" destOrd="0" presId="urn:microsoft.com/office/officeart/2005/8/layout/chevron2"/>
    <dgm:cxn modelId="{E1C5EED5-4485-42AD-9DF4-4A8DB5F01149}" type="presParOf" srcId="{B7CCA749-A6D3-4CFA-8E39-D6CA85D08557}" destId="{6DB60F81-6481-4391-BD2B-E995D53FABB4}" srcOrd="1" destOrd="0" presId="urn:microsoft.com/office/officeart/2005/8/layout/chevron2"/>
    <dgm:cxn modelId="{95D7EAE7-7130-4258-8F00-5FB013357DFC}" type="presParOf" srcId="{B7CCA749-A6D3-4CFA-8E39-D6CA85D08557}" destId="{3E1343F8-38EF-4119-AC35-ACDAFE574DF1}" srcOrd="2" destOrd="0" presId="urn:microsoft.com/office/officeart/2005/8/layout/chevron2"/>
    <dgm:cxn modelId="{5EB099B6-D62A-403D-8578-A16ECDBECE00}" type="presParOf" srcId="{3E1343F8-38EF-4119-AC35-ACDAFE574DF1}" destId="{7404DA1D-2A9C-47D7-B351-07A8415C1CB5}" srcOrd="0" destOrd="0" presId="urn:microsoft.com/office/officeart/2005/8/layout/chevron2"/>
    <dgm:cxn modelId="{E73BB859-B8E2-4A26-A245-971D68EB34AA}" type="presParOf" srcId="{3E1343F8-38EF-4119-AC35-ACDAFE574DF1}" destId="{F33F998D-130E-4030-8B18-00C4616D7E9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82D0BA-BB0B-4712-8B48-36BA8721E7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A179433D-C393-4B49-88ED-4F7A75602695}">
      <dgm:prSet/>
      <dgm:spPr/>
      <dgm:t>
        <a:bodyPr/>
        <a:lstStyle/>
        <a:p>
          <a:r>
            <a:rPr lang="fr-FR" b="1" dirty="0"/>
            <a:t>UN NOUVEAU PORTAIL INTERNET : </a:t>
          </a:r>
          <a:r>
            <a:rPr lang="fr-FR" b="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https://pass.sports.gouv.fr/</a:t>
          </a:r>
          <a:endParaRPr lang="fr-FR" dirty="0">
            <a:solidFill>
              <a:schemeClr val="bg1"/>
            </a:solidFill>
          </a:endParaRPr>
        </a:p>
      </dgm:t>
    </dgm:pt>
    <dgm:pt modelId="{B2B55AB4-B5CC-446B-B572-C780EE5C27B7}" type="parTrans" cxnId="{D9C2C597-A667-47A3-A213-95F5170D441C}">
      <dgm:prSet/>
      <dgm:spPr/>
      <dgm:t>
        <a:bodyPr/>
        <a:lstStyle/>
        <a:p>
          <a:endParaRPr lang="fr-FR"/>
        </a:p>
      </dgm:t>
    </dgm:pt>
    <dgm:pt modelId="{D3B6DB1D-8765-47E9-8899-44541C4F4BDD}" type="sibTrans" cxnId="{D9C2C597-A667-47A3-A213-95F5170D441C}">
      <dgm:prSet/>
      <dgm:spPr/>
      <dgm:t>
        <a:bodyPr/>
        <a:lstStyle/>
        <a:p>
          <a:endParaRPr lang="fr-FR"/>
        </a:p>
      </dgm:t>
    </dgm:pt>
    <dgm:pt modelId="{1FC4C996-FEF6-4409-B8F9-3FFAFB098457}">
      <dgm:prSet custT="1"/>
      <dgm:spPr/>
      <dgm:t>
        <a:bodyPr/>
        <a:lstStyle/>
        <a:p>
          <a:r>
            <a:rPr lang="fr-FR" sz="1200" dirty="0"/>
            <a:t>Simplifier, optimiser, fluidifier le parcours du bénéficiaire.</a:t>
          </a:r>
        </a:p>
      </dgm:t>
    </dgm:pt>
    <dgm:pt modelId="{EA1C4F95-E96B-4E64-8BC6-2E07EAFF95CE}" type="parTrans" cxnId="{D000651D-81D0-423C-A9E5-9E1F4131E817}">
      <dgm:prSet/>
      <dgm:spPr/>
      <dgm:t>
        <a:bodyPr/>
        <a:lstStyle/>
        <a:p>
          <a:endParaRPr lang="fr-FR"/>
        </a:p>
      </dgm:t>
    </dgm:pt>
    <dgm:pt modelId="{C9F2323F-2132-435C-A490-5E04719880B0}" type="sibTrans" cxnId="{D000651D-81D0-423C-A9E5-9E1F4131E817}">
      <dgm:prSet/>
      <dgm:spPr/>
      <dgm:t>
        <a:bodyPr/>
        <a:lstStyle/>
        <a:p>
          <a:endParaRPr lang="fr-FR"/>
        </a:p>
      </dgm:t>
    </dgm:pt>
    <dgm:pt modelId="{71B865E6-C06E-439A-9F8E-6D5BF44B94ED}">
      <dgm:prSet custT="1"/>
      <dgm:spPr/>
      <dgm:t>
        <a:bodyPr/>
        <a:lstStyle/>
        <a:p>
          <a:r>
            <a:rPr lang="fr-FR" sz="1200" dirty="0"/>
            <a:t>Objectif principal : trouver son code </a:t>
          </a:r>
          <a:r>
            <a:rPr lang="fr-FR" sz="1200" dirty="0" err="1"/>
            <a:t>pass’Sport</a:t>
          </a:r>
          <a:r>
            <a:rPr lang="fr-FR" sz="1200" dirty="0"/>
            <a:t>.</a:t>
          </a:r>
        </a:p>
      </dgm:t>
    </dgm:pt>
    <dgm:pt modelId="{8D35F45E-319A-418D-87B7-BAAAC96C0C6C}" type="parTrans" cxnId="{739FA7B4-1B60-4DFE-B452-69AA77F89D13}">
      <dgm:prSet/>
      <dgm:spPr/>
      <dgm:t>
        <a:bodyPr/>
        <a:lstStyle/>
        <a:p>
          <a:endParaRPr lang="fr-FR"/>
        </a:p>
      </dgm:t>
    </dgm:pt>
    <dgm:pt modelId="{3DFF618A-3B4C-4080-8FA9-6D56D6A6D557}" type="sibTrans" cxnId="{739FA7B4-1B60-4DFE-B452-69AA77F89D13}">
      <dgm:prSet/>
      <dgm:spPr/>
      <dgm:t>
        <a:bodyPr/>
        <a:lstStyle/>
        <a:p>
          <a:endParaRPr lang="fr-FR"/>
        </a:p>
      </dgm:t>
    </dgm:pt>
    <dgm:pt modelId="{2D813FDE-C276-4AC8-BEAA-56678E81E794}">
      <dgm:prSet custT="1"/>
      <dgm:spPr/>
      <dgm:t>
        <a:bodyPr/>
        <a:lstStyle/>
        <a:p>
          <a:r>
            <a:rPr lang="fr-FR" sz="1200" dirty="0"/>
            <a:t>Une entrée spécifique pour les clubs sportifs : lien vers </a:t>
          </a:r>
          <a:r>
            <a:rPr lang="fr-FR" sz="1200" dirty="0" err="1"/>
            <a:t>LeCompteAsso</a:t>
          </a:r>
          <a:r>
            <a:rPr lang="fr-FR" sz="1200" dirty="0"/>
            <a:t>, un tuto pour créer son compte sur LCA, outils de communication...</a:t>
          </a:r>
        </a:p>
      </dgm:t>
    </dgm:pt>
    <dgm:pt modelId="{114D4183-822E-4087-8754-ED6619ED2337}" type="parTrans" cxnId="{EA38D861-4F11-4BD0-9024-0941499C67C7}">
      <dgm:prSet/>
      <dgm:spPr/>
      <dgm:t>
        <a:bodyPr/>
        <a:lstStyle/>
        <a:p>
          <a:endParaRPr lang="fr-FR"/>
        </a:p>
      </dgm:t>
    </dgm:pt>
    <dgm:pt modelId="{B05B3D70-D0DD-4E85-8571-5D164A8F31BC}" type="sibTrans" cxnId="{EA38D861-4F11-4BD0-9024-0941499C67C7}">
      <dgm:prSet/>
      <dgm:spPr/>
      <dgm:t>
        <a:bodyPr/>
        <a:lstStyle/>
        <a:p>
          <a:endParaRPr lang="fr-FR"/>
        </a:p>
      </dgm:t>
    </dgm:pt>
    <dgm:pt modelId="{9BE42276-3E81-480C-BC97-B262994EAEC2}">
      <dgm:prSet/>
      <dgm:spPr/>
      <dgm:t>
        <a:bodyPr/>
        <a:lstStyle/>
        <a:p>
          <a:r>
            <a:rPr lang="fr-FR" b="1" dirty="0"/>
            <a:t>UNE ASSISTANCE A PARTIR DU PORTAIL INTERNET : </a:t>
          </a:r>
          <a:r>
            <a:rPr lang="fr-FR" b="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https://pass.sports.gouv.fr/</a:t>
          </a:r>
          <a:r>
            <a:rPr lang="fr-FR" b="1" dirty="0">
              <a:solidFill>
                <a:schemeClr val="bg1"/>
              </a:solidFill>
            </a:rPr>
            <a:t> </a:t>
          </a:r>
          <a:r>
            <a:rPr lang="fr-FR" b="1" dirty="0"/>
            <a:t>(onglet « une question »)</a:t>
          </a:r>
          <a:endParaRPr lang="fr-FR" dirty="0"/>
        </a:p>
      </dgm:t>
    </dgm:pt>
    <dgm:pt modelId="{526081E2-7525-4305-97DA-9F13F283F6D8}" type="parTrans" cxnId="{F373E39C-5342-499F-8E05-7E6E25C97F02}">
      <dgm:prSet/>
      <dgm:spPr/>
      <dgm:t>
        <a:bodyPr/>
        <a:lstStyle/>
        <a:p>
          <a:endParaRPr lang="fr-FR"/>
        </a:p>
      </dgm:t>
    </dgm:pt>
    <dgm:pt modelId="{2519D3FB-2D97-4E80-ADFF-8D86290C47E7}" type="sibTrans" cxnId="{F373E39C-5342-499F-8E05-7E6E25C97F02}">
      <dgm:prSet/>
      <dgm:spPr/>
      <dgm:t>
        <a:bodyPr/>
        <a:lstStyle/>
        <a:p>
          <a:endParaRPr lang="fr-FR"/>
        </a:p>
      </dgm:t>
    </dgm:pt>
    <dgm:pt modelId="{9E2441A5-86BE-452D-9F79-D2768BC98C71}">
      <dgm:prSet custT="1"/>
      <dgm:spPr/>
      <dgm:t>
        <a:bodyPr/>
        <a:lstStyle/>
        <a:p>
          <a:r>
            <a:rPr lang="fr-FR" sz="1200" dirty="0"/>
            <a:t>Je n’ai pas mon code ?</a:t>
          </a:r>
        </a:p>
      </dgm:t>
    </dgm:pt>
    <dgm:pt modelId="{B144705B-65D1-4894-97F6-F14B508D784A}" type="parTrans" cxnId="{6884BEF5-2C2F-4770-A442-FFB7975DC648}">
      <dgm:prSet/>
      <dgm:spPr/>
      <dgm:t>
        <a:bodyPr/>
        <a:lstStyle/>
        <a:p>
          <a:endParaRPr lang="fr-FR"/>
        </a:p>
      </dgm:t>
    </dgm:pt>
    <dgm:pt modelId="{DCC534E5-100C-41F4-BF67-245032B1595F}" type="sibTrans" cxnId="{6884BEF5-2C2F-4770-A442-FFB7975DC648}">
      <dgm:prSet/>
      <dgm:spPr/>
      <dgm:t>
        <a:bodyPr/>
        <a:lstStyle/>
        <a:p>
          <a:endParaRPr lang="fr-FR"/>
        </a:p>
      </dgm:t>
    </dgm:pt>
    <dgm:pt modelId="{26CCDC37-F68A-4D65-A041-5191315BA68A}">
      <dgm:prSet custT="1"/>
      <dgm:spPr/>
      <dgm:t>
        <a:bodyPr/>
        <a:lstStyle/>
        <a:p>
          <a:r>
            <a:rPr lang="fr-FR" sz="1200" dirty="0"/>
            <a:t>Comment obtenir mon code ? </a:t>
          </a:r>
        </a:p>
      </dgm:t>
    </dgm:pt>
    <dgm:pt modelId="{F5253037-AC39-43A4-961C-CDF54EF2EC0E}" type="parTrans" cxnId="{36891791-DB71-4C63-B64F-B620CFBDAE5B}">
      <dgm:prSet/>
      <dgm:spPr/>
      <dgm:t>
        <a:bodyPr/>
        <a:lstStyle/>
        <a:p>
          <a:endParaRPr lang="fr-FR"/>
        </a:p>
      </dgm:t>
    </dgm:pt>
    <dgm:pt modelId="{9DF4651A-C4C5-4982-A521-A6364493FD33}" type="sibTrans" cxnId="{36891791-DB71-4C63-B64F-B620CFBDAE5B}">
      <dgm:prSet/>
      <dgm:spPr/>
      <dgm:t>
        <a:bodyPr/>
        <a:lstStyle/>
        <a:p>
          <a:endParaRPr lang="fr-FR"/>
        </a:p>
      </dgm:t>
    </dgm:pt>
    <dgm:pt modelId="{1820BD3E-381E-4A79-9AD2-08EF1D480E99}">
      <dgm:prSet custT="1"/>
      <dgm:spPr/>
      <dgm:t>
        <a:bodyPr/>
        <a:lstStyle/>
        <a:p>
          <a:r>
            <a:rPr lang="fr-FR" sz="1200" dirty="0"/>
            <a:t>Comment fonctionne le dispositif ? </a:t>
          </a:r>
        </a:p>
      </dgm:t>
    </dgm:pt>
    <dgm:pt modelId="{7EEA81EB-4324-47D2-A73A-F62440F03FB3}" type="parTrans" cxnId="{9DD18B15-0E60-4642-9490-A1AB30114342}">
      <dgm:prSet/>
      <dgm:spPr/>
      <dgm:t>
        <a:bodyPr/>
        <a:lstStyle/>
        <a:p>
          <a:endParaRPr lang="fr-FR"/>
        </a:p>
      </dgm:t>
    </dgm:pt>
    <dgm:pt modelId="{06080CC5-9B80-435F-A77E-30F884FEC0FB}" type="sibTrans" cxnId="{9DD18B15-0E60-4642-9490-A1AB30114342}">
      <dgm:prSet/>
      <dgm:spPr/>
      <dgm:t>
        <a:bodyPr/>
        <a:lstStyle/>
        <a:p>
          <a:endParaRPr lang="fr-FR"/>
        </a:p>
      </dgm:t>
    </dgm:pt>
    <dgm:pt modelId="{01FA2A29-CF1B-42A4-8623-272394459053}">
      <dgm:prSet custT="1"/>
      <dgm:spPr/>
      <dgm:t>
        <a:bodyPr/>
        <a:lstStyle/>
        <a:p>
          <a:r>
            <a:rPr lang="fr-FR" sz="1200" dirty="0"/>
            <a:t>Comment se faire rembourser ? Comment créer un profil sur </a:t>
          </a:r>
          <a:r>
            <a:rPr lang="fr-FR" sz="1200" dirty="0" err="1"/>
            <a:t>LeCompteAsso</a:t>
          </a:r>
          <a:r>
            <a:rPr lang="fr-FR" sz="1200" dirty="0"/>
            <a:t>?</a:t>
          </a:r>
        </a:p>
      </dgm:t>
    </dgm:pt>
    <dgm:pt modelId="{7E32A56B-3243-4A35-B716-7241F6F7626B}" type="parTrans" cxnId="{F4A5080D-4A76-4E34-B5AA-6A0AED7D22EE}">
      <dgm:prSet/>
      <dgm:spPr/>
      <dgm:t>
        <a:bodyPr/>
        <a:lstStyle/>
        <a:p>
          <a:endParaRPr lang="fr-FR"/>
        </a:p>
      </dgm:t>
    </dgm:pt>
    <dgm:pt modelId="{2AE27C2A-645C-4ED0-AE4A-9B03ECC6B827}" type="sibTrans" cxnId="{F4A5080D-4A76-4E34-B5AA-6A0AED7D22EE}">
      <dgm:prSet/>
      <dgm:spPr/>
      <dgm:t>
        <a:bodyPr/>
        <a:lstStyle/>
        <a:p>
          <a:endParaRPr lang="fr-FR"/>
        </a:p>
      </dgm:t>
    </dgm:pt>
    <dgm:pt modelId="{BB7CF545-276A-479A-8C35-40F6E5A9AF32}">
      <dgm:prSet/>
      <dgm:spPr/>
      <dgm:t>
        <a:bodyPr/>
        <a:lstStyle/>
        <a:p>
          <a:r>
            <a:rPr lang="fr-FR" b="1"/>
            <a:t>CONTACT A LA DRAJES :</a:t>
          </a:r>
          <a:endParaRPr lang="fr-FR"/>
        </a:p>
      </dgm:t>
    </dgm:pt>
    <dgm:pt modelId="{EA57295E-AB6A-49EA-A431-9A8712FEDBB1}" type="parTrans" cxnId="{962BB68F-9D32-4FDB-A22B-54413B93D202}">
      <dgm:prSet/>
      <dgm:spPr/>
      <dgm:t>
        <a:bodyPr/>
        <a:lstStyle/>
        <a:p>
          <a:endParaRPr lang="fr-FR"/>
        </a:p>
      </dgm:t>
    </dgm:pt>
    <dgm:pt modelId="{8A2AAF7A-FA92-4470-AF4A-219E9868E27A}" type="sibTrans" cxnId="{962BB68F-9D32-4FDB-A22B-54413B93D202}">
      <dgm:prSet/>
      <dgm:spPr/>
      <dgm:t>
        <a:bodyPr/>
        <a:lstStyle/>
        <a:p>
          <a:endParaRPr lang="fr-FR"/>
        </a:p>
      </dgm:t>
    </dgm:pt>
    <dgm:pt modelId="{4C4B8692-C018-4DE0-B415-FCA2F1AC88D1}">
      <dgm:prSet custT="1"/>
      <dgm:spPr/>
      <dgm:t>
        <a:bodyPr/>
        <a:lstStyle/>
        <a:p>
          <a:r>
            <a:rPr lang="fr-FR" sz="1200" b="1" dirty="0"/>
            <a:t>Hélène SEMPE</a:t>
          </a:r>
          <a:r>
            <a:rPr lang="fr-FR" sz="1200" dirty="0"/>
            <a:t> (gestionnaire </a:t>
          </a:r>
          <a:r>
            <a:rPr lang="fr-FR" sz="1200" dirty="0" err="1"/>
            <a:t>Pass'Sport</a:t>
          </a:r>
          <a:r>
            <a:rPr lang="fr-FR" sz="1200" dirty="0"/>
            <a:t>) : </a:t>
          </a:r>
          <a:r>
            <a:rPr lang="fr-FR" sz="1200" dirty="0">
              <a:hlinkClick xmlns:r="http://schemas.openxmlformats.org/officeDocument/2006/relationships" r:id="rId2"/>
            </a:rPr>
            <a:t>helene.sempe@ac-strabourg.fr</a:t>
          </a:r>
          <a:r>
            <a:rPr lang="fr-FR" sz="1200" dirty="0"/>
            <a:t> à compter du 1</a:t>
          </a:r>
          <a:r>
            <a:rPr lang="fr-FR" sz="1200" baseline="30000" dirty="0"/>
            <a:t>er</a:t>
          </a:r>
          <a:r>
            <a:rPr lang="fr-FR" sz="1200" dirty="0"/>
            <a:t> juin</a:t>
          </a:r>
        </a:p>
      </dgm:t>
    </dgm:pt>
    <dgm:pt modelId="{975C3FCF-CCBA-4F09-B1C7-743390FB0923}" type="parTrans" cxnId="{DB6F2C20-316C-44E2-B015-050F4BB6EAAA}">
      <dgm:prSet/>
      <dgm:spPr/>
      <dgm:t>
        <a:bodyPr/>
        <a:lstStyle/>
        <a:p>
          <a:endParaRPr lang="fr-FR"/>
        </a:p>
      </dgm:t>
    </dgm:pt>
    <dgm:pt modelId="{B479B57F-F27E-46BA-9973-C7C24AB2E223}" type="sibTrans" cxnId="{DB6F2C20-316C-44E2-B015-050F4BB6EAAA}">
      <dgm:prSet/>
      <dgm:spPr/>
      <dgm:t>
        <a:bodyPr/>
        <a:lstStyle/>
        <a:p>
          <a:endParaRPr lang="fr-FR"/>
        </a:p>
      </dgm:t>
    </dgm:pt>
    <dgm:pt modelId="{8D006219-0711-4598-A946-A090AF982315}">
      <dgm:prSet custT="1"/>
      <dgm:spPr/>
      <dgm:t>
        <a:bodyPr/>
        <a:lstStyle/>
        <a:p>
          <a:r>
            <a:rPr lang="fr-FR" sz="1200" b="1" dirty="0"/>
            <a:t>Marion HELLE </a:t>
          </a:r>
          <a:r>
            <a:rPr lang="fr-FR" sz="1200" dirty="0"/>
            <a:t>(gestionnaire </a:t>
          </a:r>
          <a:r>
            <a:rPr lang="fr-FR" sz="1200" dirty="0" err="1"/>
            <a:t>Pass’Sport</a:t>
          </a:r>
          <a:r>
            <a:rPr lang="fr-FR" sz="1200" dirty="0"/>
            <a:t>) : </a:t>
          </a:r>
          <a:r>
            <a:rPr lang="fr-FR" sz="1200" dirty="0">
              <a:hlinkClick xmlns:r="http://schemas.openxmlformats.org/officeDocument/2006/relationships" r:id="rId3"/>
            </a:rPr>
            <a:t>marion.helle@ac-strasbourg.fr</a:t>
          </a:r>
          <a:r>
            <a:rPr lang="fr-FR" sz="1200" dirty="0"/>
            <a:t> à compter du 1</a:t>
          </a:r>
          <a:r>
            <a:rPr lang="fr-FR" sz="1200" baseline="30000" dirty="0"/>
            <a:t>er</a:t>
          </a:r>
          <a:r>
            <a:rPr lang="fr-FR" sz="1200" dirty="0"/>
            <a:t> août</a:t>
          </a:r>
        </a:p>
      </dgm:t>
    </dgm:pt>
    <dgm:pt modelId="{59FCE407-FBC0-4469-BEDB-AEF078C68057}" type="parTrans" cxnId="{1087DA9F-8192-48CD-9B7F-90C1DFA0C3BA}">
      <dgm:prSet/>
      <dgm:spPr/>
      <dgm:t>
        <a:bodyPr/>
        <a:lstStyle/>
        <a:p>
          <a:endParaRPr lang="fr-FR"/>
        </a:p>
      </dgm:t>
    </dgm:pt>
    <dgm:pt modelId="{70B04ADD-0838-4F4C-AE49-41201E669FB0}" type="sibTrans" cxnId="{1087DA9F-8192-48CD-9B7F-90C1DFA0C3BA}">
      <dgm:prSet/>
      <dgm:spPr/>
      <dgm:t>
        <a:bodyPr/>
        <a:lstStyle/>
        <a:p>
          <a:endParaRPr lang="fr-FR"/>
        </a:p>
      </dgm:t>
    </dgm:pt>
    <dgm:pt modelId="{3A71D28A-9D1F-48AE-BCE5-691F35B6E6FF}">
      <dgm:prSet custT="1"/>
      <dgm:spPr/>
      <dgm:t>
        <a:bodyPr/>
        <a:lstStyle/>
        <a:p>
          <a:r>
            <a:rPr lang="fr-FR" sz="1200" dirty="0"/>
            <a:t>1 autre gestionnaire à partir du 1</a:t>
          </a:r>
          <a:r>
            <a:rPr lang="fr-FR" sz="1200" baseline="30000" dirty="0"/>
            <a:t>er</a:t>
          </a:r>
          <a:r>
            <a:rPr lang="fr-FR" sz="1200" dirty="0"/>
            <a:t> septembre</a:t>
          </a:r>
        </a:p>
      </dgm:t>
    </dgm:pt>
    <dgm:pt modelId="{B63AAD5C-6736-4398-BA5C-14A9FEC8A9B1}" type="parTrans" cxnId="{FFB952B1-595D-4906-B977-D13567D0A95B}">
      <dgm:prSet/>
      <dgm:spPr/>
      <dgm:t>
        <a:bodyPr/>
        <a:lstStyle/>
        <a:p>
          <a:endParaRPr lang="fr-FR"/>
        </a:p>
      </dgm:t>
    </dgm:pt>
    <dgm:pt modelId="{5AE2367F-B5BF-4741-87CF-6BEDCAB5D82E}" type="sibTrans" cxnId="{FFB952B1-595D-4906-B977-D13567D0A95B}">
      <dgm:prSet/>
      <dgm:spPr/>
      <dgm:t>
        <a:bodyPr/>
        <a:lstStyle/>
        <a:p>
          <a:endParaRPr lang="fr-FR"/>
        </a:p>
      </dgm:t>
    </dgm:pt>
    <dgm:pt modelId="{04678716-5BE6-443A-A152-7FC6314842CE}">
      <dgm:prSet/>
      <dgm:spPr/>
      <dgm:t>
        <a:bodyPr/>
        <a:lstStyle/>
        <a:p>
          <a:endParaRPr lang="fr-FR" sz="1400" dirty="0"/>
        </a:p>
      </dgm:t>
    </dgm:pt>
    <dgm:pt modelId="{6301C42F-1007-4FD2-8EAB-167E6CFF8126}" type="parTrans" cxnId="{C2CF5E75-4C77-451A-B4D3-D65A986AFA5A}">
      <dgm:prSet/>
      <dgm:spPr/>
      <dgm:t>
        <a:bodyPr/>
        <a:lstStyle/>
        <a:p>
          <a:endParaRPr lang="fr-FR"/>
        </a:p>
      </dgm:t>
    </dgm:pt>
    <dgm:pt modelId="{0AE68CB5-B8B0-40BC-8B50-8C0F5B87551C}" type="sibTrans" cxnId="{C2CF5E75-4C77-451A-B4D3-D65A986AFA5A}">
      <dgm:prSet/>
      <dgm:spPr/>
      <dgm:t>
        <a:bodyPr/>
        <a:lstStyle/>
        <a:p>
          <a:endParaRPr lang="fr-FR"/>
        </a:p>
      </dgm:t>
    </dgm:pt>
    <dgm:pt modelId="{FB2EC9CA-82B4-479F-A4BE-1CD14C6FD805}">
      <dgm:prSet/>
      <dgm:spPr/>
      <dgm:t>
        <a:bodyPr/>
        <a:lstStyle/>
        <a:p>
          <a:endParaRPr lang="fr-FR" sz="1400"/>
        </a:p>
      </dgm:t>
    </dgm:pt>
    <dgm:pt modelId="{BC9F6598-A130-45D4-8224-BFBF50A9D5CD}" type="parTrans" cxnId="{8DEF3748-9FAA-4315-BC76-FEDD9B66E57C}">
      <dgm:prSet/>
      <dgm:spPr/>
      <dgm:t>
        <a:bodyPr/>
        <a:lstStyle/>
        <a:p>
          <a:endParaRPr lang="fr-FR"/>
        </a:p>
      </dgm:t>
    </dgm:pt>
    <dgm:pt modelId="{3295A085-C085-40FC-AE44-E6BA9CFFDDFD}" type="sibTrans" cxnId="{8DEF3748-9FAA-4315-BC76-FEDD9B66E57C}">
      <dgm:prSet/>
      <dgm:spPr/>
      <dgm:t>
        <a:bodyPr/>
        <a:lstStyle/>
        <a:p>
          <a:endParaRPr lang="fr-FR"/>
        </a:p>
      </dgm:t>
    </dgm:pt>
    <dgm:pt modelId="{A0368DCD-784A-443C-8C9E-4B3B988DF8EE}">
      <dgm:prSet/>
      <dgm:spPr/>
      <dgm:t>
        <a:bodyPr/>
        <a:lstStyle/>
        <a:p>
          <a:endParaRPr lang="fr-FR" sz="1400" dirty="0"/>
        </a:p>
      </dgm:t>
    </dgm:pt>
    <dgm:pt modelId="{99421397-3EED-48D0-B415-0A44C6661587}" type="parTrans" cxnId="{BF041CC6-A804-48AA-AF64-9E5F10A588E6}">
      <dgm:prSet/>
      <dgm:spPr/>
      <dgm:t>
        <a:bodyPr/>
        <a:lstStyle/>
        <a:p>
          <a:endParaRPr lang="fr-FR"/>
        </a:p>
      </dgm:t>
    </dgm:pt>
    <dgm:pt modelId="{C747D660-1096-4B6A-8A22-9D0D646F0784}" type="sibTrans" cxnId="{BF041CC6-A804-48AA-AF64-9E5F10A588E6}">
      <dgm:prSet/>
      <dgm:spPr/>
      <dgm:t>
        <a:bodyPr/>
        <a:lstStyle/>
        <a:p>
          <a:endParaRPr lang="fr-FR"/>
        </a:p>
      </dgm:t>
    </dgm:pt>
    <dgm:pt modelId="{651EF905-A8C5-47A6-A483-AE9A6231946C}">
      <dgm:prSet/>
      <dgm:spPr/>
      <dgm:t>
        <a:bodyPr/>
        <a:lstStyle/>
        <a:p>
          <a:endParaRPr lang="fr-FR" sz="1400" dirty="0"/>
        </a:p>
      </dgm:t>
    </dgm:pt>
    <dgm:pt modelId="{1E1AEC65-12E9-47E0-92DD-5D99081FB1CA}" type="parTrans" cxnId="{D78B6BA4-5A9E-466A-A268-93213BE2446A}">
      <dgm:prSet/>
      <dgm:spPr/>
      <dgm:t>
        <a:bodyPr/>
        <a:lstStyle/>
        <a:p>
          <a:endParaRPr lang="fr-FR"/>
        </a:p>
      </dgm:t>
    </dgm:pt>
    <dgm:pt modelId="{F1A12887-849E-4FA1-9144-68ED577999D0}" type="sibTrans" cxnId="{D78B6BA4-5A9E-466A-A268-93213BE2446A}">
      <dgm:prSet/>
      <dgm:spPr/>
      <dgm:t>
        <a:bodyPr/>
        <a:lstStyle/>
        <a:p>
          <a:endParaRPr lang="fr-FR"/>
        </a:p>
      </dgm:t>
    </dgm:pt>
    <dgm:pt modelId="{852FA39F-F187-40D8-BE5B-62CF314C6A70}">
      <dgm:prSet/>
      <dgm:spPr/>
      <dgm:t>
        <a:bodyPr/>
        <a:lstStyle/>
        <a:p>
          <a:endParaRPr lang="fr-FR" sz="1400" dirty="0"/>
        </a:p>
      </dgm:t>
    </dgm:pt>
    <dgm:pt modelId="{4EBD5A73-AF81-4534-8BD5-4CFF6782FE7D}" type="parTrans" cxnId="{A1FF35B8-AE09-4C23-90BE-01E114642BFA}">
      <dgm:prSet/>
      <dgm:spPr/>
      <dgm:t>
        <a:bodyPr/>
        <a:lstStyle/>
        <a:p>
          <a:endParaRPr lang="fr-FR"/>
        </a:p>
      </dgm:t>
    </dgm:pt>
    <dgm:pt modelId="{864A1306-90FA-4FAF-B304-426B6C1B2453}" type="sibTrans" cxnId="{A1FF35B8-AE09-4C23-90BE-01E114642BFA}">
      <dgm:prSet/>
      <dgm:spPr/>
      <dgm:t>
        <a:bodyPr/>
        <a:lstStyle/>
        <a:p>
          <a:endParaRPr lang="fr-FR"/>
        </a:p>
      </dgm:t>
    </dgm:pt>
    <dgm:pt modelId="{D7964D6F-02C1-470C-8D07-F1929B1AFD48}" type="pres">
      <dgm:prSet presAssocID="{6382D0BA-BB0B-4712-8B48-36BA8721E7DD}" presName="linear" presStyleCnt="0">
        <dgm:presLayoutVars>
          <dgm:animLvl val="lvl"/>
          <dgm:resizeHandles val="exact"/>
        </dgm:presLayoutVars>
      </dgm:prSet>
      <dgm:spPr/>
    </dgm:pt>
    <dgm:pt modelId="{E60E2EA1-BC9B-485F-B81E-85B594513F27}" type="pres">
      <dgm:prSet presAssocID="{A179433D-C393-4B49-88ED-4F7A75602695}" presName="parentText" presStyleLbl="node1" presStyleIdx="0" presStyleCnt="3">
        <dgm:presLayoutVars>
          <dgm:chMax val="0"/>
          <dgm:bulletEnabled val="1"/>
        </dgm:presLayoutVars>
      </dgm:prSet>
      <dgm:spPr/>
    </dgm:pt>
    <dgm:pt modelId="{994A68C0-4FCB-4B90-A4CD-1773D4B598E5}" type="pres">
      <dgm:prSet presAssocID="{A179433D-C393-4B49-88ED-4F7A75602695}" presName="childText" presStyleLbl="revTx" presStyleIdx="0" presStyleCnt="3">
        <dgm:presLayoutVars>
          <dgm:bulletEnabled val="1"/>
        </dgm:presLayoutVars>
      </dgm:prSet>
      <dgm:spPr/>
    </dgm:pt>
    <dgm:pt modelId="{F02910BC-0DEA-4274-BEBA-E39AE070A5BD}" type="pres">
      <dgm:prSet presAssocID="{9BE42276-3E81-480C-BC97-B262994EAEC2}" presName="parentText" presStyleLbl="node1" presStyleIdx="1" presStyleCnt="3">
        <dgm:presLayoutVars>
          <dgm:chMax val="0"/>
          <dgm:bulletEnabled val="1"/>
        </dgm:presLayoutVars>
      </dgm:prSet>
      <dgm:spPr/>
    </dgm:pt>
    <dgm:pt modelId="{E049E1E4-D09B-4D8D-8868-A9D28BE613EF}" type="pres">
      <dgm:prSet presAssocID="{9BE42276-3E81-480C-BC97-B262994EAEC2}" presName="childText" presStyleLbl="revTx" presStyleIdx="1" presStyleCnt="3">
        <dgm:presLayoutVars>
          <dgm:bulletEnabled val="1"/>
        </dgm:presLayoutVars>
      </dgm:prSet>
      <dgm:spPr/>
    </dgm:pt>
    <dgm:pt modelId="{8C92FFD5-F3D9-4B0B-B477-C7C341F70884}" type="pres">
      <dgm:prSet presAssocID="{BB7CF545-276A-479A-8C35-40F6E5A9AF32}" presName="parentText" presStyleLbl="node1" presStyleIdx="2" presStyleCnt="3">
        <dgm:presLayoutVars>
          <dgm:chMax val="0"/>
          <dgm:bulletEnabled val="1"/>
        </dgm:presLayoutVars>
      </dgm:prSet>
      <dgm:spPr/>
    </dgm:pt>
    <dgm:pt modelId="{98DC27C7-69EA-46BB-B4C2-7CE1DB394A34}" type="pres">
      <dgm:prSet presAssocID="{BB7CF545-276A-479A-8C35-40F6E5A9AF32}" presName="childText" presStyleLbl="revTx" presStyleIdx="2" presStyleCnt="3">
        <dgm:presLayoutVars>
          <dgm:bulletEnabled val="1"/>
        </dgm:presLayoutVars>
      </dgm:prSet>
      <dgm:spPr/>
    </dgm:pt>
  </dgm:ptLst>
  <dgm:cxnLst>
    <dgm:cxn modelId="{C7DEF20A-0909-4D27-B5C1-3FBA8B89F476}" type="presOf" srcId="{651EF905-A8C5-47A6-A483-AE9A6231946C}" destId="{E049E1E4-D09B-4D8D-8868-A9D28BE613EF}" srcOrd="0" destOrd="5" presId="urn:microsoft.com/office/officeart/2005/8/layout/vList2"/>
    <dgm:cxn modelId="{F4A5080D-4A76-4E34-B5AA-6A0AED7D22EE}" srcId="{9BE42276-3E81-480C-BC97-B262994EAEC2}" destId="{01FA2A29-CF1B-42A4-8623-272394459053}" srcOrd="4" destOrd="0" parTransId="{7E32A56B-3243-4A35-B716-7241F6F7626B}" sibTransId="{2AE27C2A-645C-4ED0-AE4A-9B03ECC6B827}"/>
    <dgm:cxn modelId="{9DD18B15-0E60-4642-9490-A1AB30114342}" srcId="{9BE42276-3E81-480C-BC97-B262994EAEC2}" destId="{1820BD3E-381E-4A79-9AD2-08EF1D480E99}" srcOrd="3" destOrd="0" parTransId="{7EEA81EB-4324-47D2-A73A-F62440F03FB3}" sibTransId="{06080CC5-9B80-435F-A77E-30F884FEC0FB}"/>
    <dgm:cxn modelId="{D000651D-81D0-423C-A9E5-9E1F4131E817}" srcId="{A179433D-C393-4B49-88ED-4F7A75602695}" destId="{1FC4C996-FEF6-4409-B8F9-3FFAFB098457}" srcOrd="1" destOrd="0" parTransId="{EA1C4F95-E96B-4E64-8BC6-2E07EAFF95CE}" sibTransId="{C9F2323F-2132-435C-A490-5E04719880B0}"/>
    <dgm:cxn modelId="{DB6F2C20-316C-44E2-B015-050F4BB6EAAA}" srcId="{BB7CF545-276A-479A-8C35-40F6E5A9AF32}" destId="{4C4B8692-C018-4DE0-B415-FCA2F1AC88D1}" srcOrd="1" destOrd="0" parTransId="{975C3FCF-CCBA-4F09-B1C7-743390FB0923}" sibTransId="{B479B57F-F27E-46BA-9973-C7C24AB2E223}"/>
    <dgm:cxn modelId="{B977AE2C-25CB-49FE-84B8-C8E19AB8B62A}" type="presOf" srcId="{01FA2A29-CF1B-42A4-8623-272394459053}" destId="{E049E1E4-D09B-4D8D-8868-A9D28BE613EF}" srcOrd="0" destOrd="4" presId="urn:microsoft.com/office/officeart/2005/8/layout/vList2"/>
    <dgm:cxn modelId="{8AAAD62E-6229-4D04-BE7C-ECC2C58A3567}" type="presOf" srcId="{6382D0BA-BB0B-4712-8B48-36BA8721E7DD}" destId="{D7964D6F-02C1-470C-8D07-F1929B1AFD48}" srcOrd="0" destOrd="0" presId="urn:microsoft.com/office/officeart/2005/8/layout/vList2"/>
    <dgm:cxn modelId="{794D4C32-A99F-4436-94DE-A789975A5545}" type="presOf" srcId="{1FC4C996-FEF6-4409-B8F9-3FFAFB098457}" destId="{994A68C0-4FCB-4B90-A4CD-1773D4B598E5}" srcOrd="0" destOrd="1" presId="urn:microsoft.com/office/officeart/2005/8/layout/vList2"/>
    <dgm:cxn modelId="{1B9E205B-BAE7-45BC-B6F7-16A98EF0BDA6}" type="presOf" srcId="{1820BD3E-381E-4A79-9AD2-08EF1D480E99}" destId="{E049E1E4-D09B-4D8D-8868-A9D28BE613EF}" srcOrd="0" destOrd="3" presId="urn:microsoft.com/office/officeart/2005/8/layout/vList2"/>
    <dgm:cxn modelId="{EA38D861-4F11-4BD0-9024-0941499C67C7}" srcId="{A179433D-C393-4B49-88ED-4F7A75602695}" destId="{2D813FDE-C276-4AC8-BEAA-56678E81E794}" srcOrd="3" destOrd="0" parTransId="{114D4183-822E-4087-8754-ED6619ED2337}" sibTransId="{B05B3D70-D0DD-4E85-8571-5D164A8F31BC}"/>
    <dgm:cxn modelId="{8DEF3748-9FAA-4315-BC76-FEDD9B66E57C}" srcId="{A179433D-C393-4B49-88ED-4F7A75602695}" destId="{FB2EC9CA-82B4-479F-A4BE-1CD14C6FD805}" srcOrd="0" destOrd="0" parTransId="{BC9F6598-A130-45D4-8224-BFBF50A9D5CD}" sibTransId="{3295A085-C085-40FC-AE44-E6BA9CFFDDFD}"/>
    <dgm:cxn modelId="{3B03534B-A162-45E6-8B3C-FC1C841A8640}" type="presOf" srcId="{A179433D-C393-4B49-88ED-4F7A75602695}" destId="{E60E2EA1-BC9B-485F-B81E-85B594513F27}" srcOrd="0" destOrd="0" presId="urn:microsoft.com/office/officeart/2005/8/layout/vList2"/>
    <dgm:cxn modelId="{5D4C5D4E-15E0-47FD-ADA4-479B0FBD8B57}" type="presOf" srcId="{71B865E6-C06E-439A-9F8E-6D5BF44B94ED}" destId="{994A68C0-4FCB-4B90-A4CD-1773D4B598E5}" srcOrd="0" destOrd="2" presId="urn:microsoft.com/office/officeart/2005/8/layout/vList2"/>
    <dgm:cxn modelId="{C2CF5E75-4C77-451A-B4D3-D65A986AFA5A}" srcId="{2D813FDE-C276-4AC8-BEAA-56678E81E794}" destId="{04678716-5BE6-443A-A152-7FC6314842CE}" srcOrd="0" destOrd="0" parTransId="{6301C42F-1007-4FD2-8EAB-167E6CFF8126}" sibTransId="{0AE68CB5-B8B0-40BC-8B50-8C0F5B87551C}"/>
    <dgm:cxn modelId="{EDE7628D-AD79-4A4A-B44B-CFB5F20EA6BA}" type="presOf" srcId="{BB7CF545-276A-479A-8C35-40F6E5A9AF32}" destId="{8C92FFD5-F3D9-4B0B-B477-C7C341F70884}" srcOrd="0" destOrd="0" presId="urn:microsoft.com/office/officeart/2005/8/layout/vList2"/>
    <dgm:cxn modelId="{CC4AE48D-D4F5-4B14-A099-440004CDF1FB}" type="presOf" srcId="{04678716-5BE6-443A-A152-7FC6314842CE}" destId="{994A68C0-4FCB-4B90-A4CD-1773D4B598E5}" srcOrd="0" destOrd="4" presId="urn:microsoft.com/office/officeart/2005/8/layout/vList2"/>
    <dgm:cxn modelId="{962BB68F-9D32-4FDB-A22B-54413B93D202}" srcId="{6382D0BA-BB0B-4712-8B48-36BA8721E7DD}" destId="{BB7CF545-276A-479A-8C35-40F6E5A9AF32}" srcOrd="2" destOrd="0" parTransId="{EA57295E-AB6A-49EA-A431-9A8712FEDBB1}" sibTransId="{8A2AAF7A-FA92-4470-AF4A-219E9868E27A}"/>
    <dgm:cxn modelId="{36891791-DB71-4C63-B64F-B620CFBDAE5B}" srcId="{9BE42276-3E81-480C-BC97-B262994EAEC2}" destId="{26CCDC37-F68A-4D65-A041-5191315BA68A}" srcOrd="2" destOrd="0" parTransId="{F5253037-AC39-43A4-961C-CDF54EF2EC0E}" sibTransId="{9DF4651A-C4C5-4982-A521-A6364493FD33}"/>
    <dgm:cxn modelId="{D9C2C597-A667-47A3-A213-95F5170D441C}" srcId="{6382D0BA-BB0B-4712-8B48-36BA8721E7DD}" destId="{A179433D-C393-4B49-88ED-4F7A75602695}" srcOrd="0" destOrd="0" parTransId="{B2B55AB4-B5CC-446B-B572-C780EE5C27B7}" sibTransId="{D3B6DB1D-8765-47E9-8899-44541C4F4BDD}"/>
    <dgm:cxn modelId="{FE034198-DDD4-434D-B08E-0ECFE517DD09}" type="presOf" srcId="{9BE42276-3E81-480C-BC97-B262994EAEC2}" destId="{F02910BC-0DEA-4274-BEBA-E39AE070A5BD}" srcOrd="0" destOrd="0" presId="urn:microsoft.com/office/officeart/2005/8/layout/vList2"/>
    <dgm:cxn modelId="{F748FB9B-8201-4C63-ABCE-4E0C2C81F0DB}" type="presOf" srcId="{4C4B8692-C018-4DE0-B415-FCA2F1AC88D1}" destId="{98DC27C7-69EA-46BB-B4C2-7CE1DB394A34}" srcOrd="0" destOrd="1" presId="urn:microsoft.com/office/officeart/2005/8/layout/vList2"/>
    <dgm:cxn modelId="{F373E39C-5342-499F-8E05-7E6E25C97F02}" srcId="{6382D0BA-BB0B-4712-8B48-36BA8721E7DD}" destId="{9BE42276-3E81-480C-BC97-B262994EAEC2}" srcOrd="1" destOrd="0" parTransId="{526081E2-7525-4305-97DA-9F13F283F6D8}" sibTransId="{2519D3FB-2D97-4E80-ADFF-8D86290C47E7}"/>
    <dgm:cxn modelId="{1087DA9F-8192-48CD-9B7F-90C1DFA0C3BA}" srcId="{BB7CF545-276A-479A-8C35-40F6E5A9AF32}" destId="{8D006219-0711-4598-A946-A090AF982315}" srcOrd="2" destOrd="0" parTransId="{59FCE407-FBC0-4469-BEDB-AEF078C68057}" sibTransId="{70B04ADD-0838-4F4C-AE49-41201E669FB0}"/>
    <dgm:cxn modelId="{D78B6BA4-5A9E-466A-A268-93213BE2446A}" srcId="{9BE42276-3E81-480C-BC97-B262994EAEC2}" destId="{651EF905-A8C5-47A6-A483-AE9A6231946C}" srcOrd="5" destOrd="0" parTransId="{1E1AEC65-12E9-47E0-92DD-5D99081FB1CA}" sibTransId="{F1A12887-849E-4FA1-9144-68ED577999D0}"/>
    <dgm:cxn modelId="{E60290A9-1D71-4E33-8FFA-33AB01F62166}" type="presOf" srcId="{3A71D28A-9D1F-48AE-BCE5-691F35B6E6FF}" destId="{98DC27C7-69EA-46BB-B4C2-7CE1DB394A34}" srcOrd="0" destOrd="3" presId="urn:microsoft.com/office/officeart/2005/8/layout/vList2"/>
    <dgm:cxn modelId="{FFB952B1-595D-4906-B977-D13567D0A95B}" srcId="{BB7CF545-276A-479A-8C35-40F6E5A9AF32}" destId="{3A71D28A-9D1F-48AE-BCE5-691F35B6E6FF}" srcOrd="3" destOrd="0" parTransId="{B63AAD5C-6736-4398-BA5C-14A9FEC8A9B1}" sibTransId="{5AE2367F-B5BF-4741-87CF-6BEDCAB5D82E}"/>
    <dgm:cxn modelId="{247253B2-CCAD-4678-8FE5-84DBF03D751F}" type="presOf" srcId="{26CCDC37-F68A-4D65-A041-5191315BA68A}" destId="{E049E1E4-D09B-4D8D-8868-A9D28BE613EF}" srcOrd="0" destOrd="2" presId="urn:microsoft.com/office/officeart/2005/8/layout/vList2"/>
    <dgm:cxn modelId="{739FA7B4-1B60-4DFE-B452-69AA77F89D13}" srcId="{A179433D-C393-4B49-88ED-4F7A75602695}" destId="{71B865E6-C06E-439A-9F8E-6D5BF44B94ED}" srcOrd="2" destOrd="0" parTransId="{8D35F45E-319A-418D-87B7-BAAAC96C0C6C}" sibTransId="{3DFF618A-3B4C-4080-8FA9-6D56D6A6D557}"/>
    <dgm:cxn modelId="{A1FF35B8-AE09-4C23-90BE-01E114642BFA}" srcId="{BB7CF545-276A-479A-8C35-40F6E5A9AF32}" destId="{852FA39F-F187-40D8-BE5B-62CF314C6A70}" srcOrd="0" destOrd="0" parTransId="{4EBD5A73-AF81-4534-8BD5-4CFF6782FE7D}" sibTransId="{864A1306-90FA-4FAF-B304-426B6C1B2453}"/>
    <dgm:cxn modelId="{134747B8-AC25-43EC-97C8-499D3506CDD8}" type="presOf" srcId="{8D006219-0711-4598-A946-A090AF982315}" destId="{98DC27C7-69EA-46BB-B4C2-7CE1DB394A34}" srcOrd="0" destOrd="2" presId="urn:microsoft.com/office/officeart/2005/8/layout/vList2"/>
    <dgm:cxn modelId="{450FA7C0-73F2-4652-957A-214E5044648C}" type="presOf" srcId="{FB2EC9CA-82B4-479F-A4BE-1CD14C6FD805}" destId="{994A68C0-4FCB-4B90-A4CD-1773D4B598E5}" srcOrd="0" destOrd="0" presId="urn:microsoft.com/office/officeart/2005/8/layout/vList2"/>
    <dgm:cxn modelId="{FA60E3C0-2B28-458C-844D-787EB8DE7E71}" type="presOf" srcId="{A0368DCD-784A-443C-8C9E-4B3B988DF8EE}" destId="{E049E1E4-D09B-4D8D-8868-A9D28BE613EF}" srcOrd="0" destOrd="0" presId="urn:microsoft.com/office/officeart/2005/8/layout/vList2"/>
    <dgm:cxn modelId="{BF041CC6-A804-48AA-AF64-9E5F10A588E6}" srcId="{9BE42276-3E81-480C-BC97-B262994EAEC2}" destId="{A0368DCD-784A-443C-8C9E-4B3B988DF8EE}" srcOrd="0" destOrd="0" parTransId="{99421397-3EED-48D0-B415-0A44C6661587}" sibTransId="{C747D660-1096-4B6A-8A22-9D0D646F0784}"/>
    <dgm:cxn modelId="{34C23ACB-88E7-44EF-AEE8-DE9E1011B6CC}" type="presOf" srcId="{9E2441A5-86BE-452D-9F79-D2768BC98C71}" destId="{E049E1E4-D09B-4D8D-8868-A9D28BE613EF}" srcOrd="0" destOrd="1" presId="urn:microsoft.com/office/officeart/2005/8/layout/vList2"/>
    <dgm:cxn modelId="{E19454CD-BBBC-4F29-AFEB-5A340A88A750}" type="presOf" srcId="{852FA39F-F187-40D8-BE5B-62CF314C6A70}" destId="{98DC27C7-69EA-46BB-B4C2-7CE1DB394A34}" srcOrd="0" destOrd="0" presId="urn:microsoft.com/office/officeart/2005/8/layout/vList2"/>
    <dgm:cxn modelId="{2678B1F4-A9DC-475E-B2E6-9912F2CA1EB5}" type="presOf" srcId="{2D813FDE-C276-4AC8-BEAA-56678E81E794}" destId="{994A68C0-4FCB-4B90-A4CD-1773D4B598E5}" srcOrd="0" destOrd="3" presId="urn:microsoft.com/office/officeart/2005/8/layout/vList2"/>
    <dgm:cxn modelId="{6884BEF5-2C2F-4770-A442-FFB7975DC648}" srcId="{9BE42276-3E81-480C-BC97-B262994EAEC2}" destId="{9E2441A5-86BE-452D-9F79-D2768BC98C71}" srcOrd="1" destOrd="0" parTransId="{B144705B-65D1-4894-97F6-F14B508D784A}" sibTransId="{DCC534E5-100C-41F4-BF67-245032B1595F}"/>
    <dgm:cxn modelId="{FD172F79-7182-458E-B3D2-834F7087D9E3}" type="presParOf" srcId="{D7964D6F-02C1-470C-8D07-F1929B1AFD48}" destId="{E60E2EA1-BC9B-485F-B81E-85B594513F27}" srcOrd="0" destOrd="0" presId="urn:microsoft.com/office/officeart/2005/8/layout/vList2"/>
    <dgm:cxn modelId="{903A25B0-7E6B-48A2-AC74-B5EB39A16463}" type="presParOf" srcId="{D7964D6F-02C1-470C-8D07-F1929B1AFD48}" destId="{994A68C0-4FCB-4B90-A4CD-1773D4B598E5}" srcOrd="1" destOrd="0" presId="urn:microsoft.com/office/officeart/2005/8/layout/vList2"/>
    <dgm:cxn modelId="{5AF320A3-4527-4400-8017-564554015259}" type="presParOf" srcId="{D7964D6F-02C1-470C-8D07-F1929B1AFD48}" destId="{F02910BC-0DEA-4274-BEBA-E39AE070A5BD}" srcOrd="2" destOrd="0" presId="urn:microsoft.com/office/officeart/2005/8/layout/vList2"/>
    <dgm:cxn modelId="{0586072E-F031-46CB-809A-C0EEA25A4EFC}" type="presParOf" srcId="{D7964D6F-02C1-470C-8D07-F1929B1AFD48}" destId="{E049E1E4-D09B-4D8D-8868-A9D28BE613EF}" srcOrd="3" destOrd="0" presId="urn:microsoft.com/office/officeart/2005/8/layout/vList2"/>
    <dgm:cxn modelId="{F8ED2601-FB82-44F9-B2BB-28FDBC59AA43}" type="presParOf" srcId="{D7964D6F-02C1-470C-8D07-F1929B1AFD48}" destId="{8C92FFD5-F3D9-4B0B-B477-C7C341F70884}" srcOrd="4" destOrd="0" presId="urn:microsoft.com/office/officeart/2005/8/layout/vList2"/>
    <dgm:cxn modelId="{8CB0A520-BF7D-4FF0-AE3D-4E9C167F185C}" type="presParOf" srcId="{D7964D6F-02C1-470C-8D07-F1929B1AFD48}" destId="{98DC27C7-69EA-46BB-B4C2-7CE1DB394A3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82D0BA-BB0B-4712-8B48-36BA8721E7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BB7CF545-276A-479A-8C35-40F6E5A9AF32}">
      <dgm:prSet/>
      <dgm:spPr/>
      <dgm:t>
        <a:bodyPr/>
        <a:lstStyle/>
        <a:p>
          <a:r>
            <a:rPr lang="fr-FR" b="1" dirty="0"/>
            <a:t>CONTACT AU CDOS67:</a:t>
          </a:r>
          <a:endParaRPr lang="fr-FR" dirty="0"/>
        </a:p>
      </dgm:t>
    </dgm:pt>
    <dgm:pt modelId="{EA57295E-AB6A-49EA-A431-9A8712FEDBB1}" type="parTrans" cxnId="{962BB68F-9D32-4FDB-A22B-54413B93D202}">
      <dgm:prSet/>
      <dgm:spPr/>
      <dgm:t>
        <a:bodyPr/>
        <a:lstStyle/>
        <a:p>
          <a:endParaRPr lang="fr-FR"/>
        </a:p>
      </dgm:t>
    </dgm:pt>
    <dgm:pt modelId="{8A2AAF7A-FA92-4470-AF4A-219E9868E27A}" type="sibTrans" cxnId="{962BB68F-9D32-4FDB-A22B-54413B93D202}">
      <dgm:prSet/>
      <dgm:spPr/>
      <dgm:t>
        <a:bodyPr/>
        <a:lstStyle/>
        <a:p>
          <a:endParaRPr lang="fr-FR"/>
        </a:p>
      </dgm:t>
    </dgm:pt>
    <dgm:pt modelId="{3B9B45FF-F3E2-47B6-97B6-D3EEF11EA48A}">
      <dgm:prSet/>
      <dgm:spPr/>
      <dgm:t>
        <a:bodyPr/>
        <a:lstStyle/>
        <a:p>
          <a:r>
            <a:rPr lang="fr-FR" sz="1400" dirty="0"/>
            <a:t>Muriel WEISSLER</a:t>
          </a:r>
        </a:p>
      </dgm:t>
    </dgm:pt>
    <dgm:pt modelId="{6C09589F-F00C-4B2E-A376-58A0519E2D52}" type="parTrans" cxnId="{C9FB0231-160C-4475-BEFB-483F682853BA}">
      <dgm:prSet/>
      <dgm:spPr/>
      <dgm:t>
        <a:bodyPr/>
        <a:lstStyle/>
        <a:p>
          <a:endParaRPr lang="fr-FR"/>
        </a:p>
      </dgm:t>
    </dgm:pt>
    <dgm:pt modelId="{F712D1CC-EDC0-4EFF-8200-6B9C5001A02F}" type="sibTrans" cxnId="{C9FB0231-160C-4475-BEFB-483F682853BA}">
      <dgm:prSet/>
      <dgm:spPr/>
      <dgm:t>
        <a:bodyPr/>
        <a:lstStyle/>
        <a:p>
          <a:endParaRPr lang="fr-FR"/>
        </a:p>
      </dgm:t>
    </dgm:pt>
    <dgm:pt modelId="{A517CDFD-40C6-4C9F-AE88-FA3175CCF8AD}">
      <dgm:prSet/>
      <dgm:spPr/>
      <dgm:t>
        <a:bodyPr/>
        <a:lstStyle/>
        <a:p>
          <a:r>
            <a:rPr lang="fr-FR" sz="1400" dirty="0"/>
            <a:t>Tel : 03 88 26 94 83</a:t>
          </a:r>
        </a:p>
      </dgm:t>
    </dgm:pt>
    <dgm:pt modelId="{27752F02-B567-45F3-8C7B-02984CB2C917}" type="parTrans" cxnId="{4C60277F-B0A9-46F0-952D-6B5F08B82EB8}">
      <dgm:prSet/>
      <dgm:spPr/>
      <dgm:t>
        <a:bodyPr/>
        <a:lstStyle/>
        <a:p>
          <a:endParaRPr lang="fr-FR"/>
        </a:p>
      </dgm:t>
    </dgm:pt>
    <dgm:pt modelId="{908EF320-0881-4CAC-8B47-150CF5662718}" type="sibTrans" cxnId="{4C60277F-B0A9-46F0-952D-6B5F08B82EB8}">
      <dgm:prSet/>
      <dgm:spPr/>
      <dgm:t>
        <a:bodyPr/>
        <a:lstStyle/>
        <a:p>
          <a:endParaRPr lang="fr-FR"/>
        </a:p>
      </dgm:t>
    </dgm:pt>
    <dgm:pt modelId="{46C1498F-2B6A-4121-8122-5C74D3C333CD}">
      <dgm:prSet/>
      <dgm:spPr/>
      <dgm:t>
        <a:bodyPr/>
        <a:lstStyle/>
        <a:p>
          <a:r>
            <a:rPr lang="fr-FR" sz="1400" dirty="0"/>
            <a:t>Mail : crosas1@mds67.fr</a:t>
          </a:r>
        </a:p>
      </dgm:t>
    </dgm:pt>
    <dgm:pt modelId="{4C11E624-3431-4DD2-A37A-1CBF25ADA6B8}" type="parTrans" cxnId="{4DFCA34C-6EB3-4D05-9ADA-0253B6433456}">
      <dgm:prSet/>
      <dgm:spPr/>
      <dgm:t>
        <a:bodyPr/>
        <a:lstStyle/>
        <a:p>
          <a:endParaRPr lang="fr-FR"/>
        </a:p>
      </dgm:t>
    </dgm:pt>
    <dgm:pt modelId="{43298BD6-D812-4D64-8DAB-992D7140A4A3}" type="sibTrans" cxnId="{4DFCA34C-6EB3-4D05-9ADA-0253B6433456}">
      <dgm:prSet/>
      <dgm:spPr/>
      <dgm:t>
        <a:bodyPr/>
        <a:lstStyle/>
        <a:p>
          <a:endParaRPr lang="fr-FR"/>
        </a:p>
      </dgm:t>
    </dgm:pt>
    <dgm:pt modelId="{D7964D6F-02C1-470C-8D07-F1929B1AFD48}" type="pres">
      <dgm:prSet presAssocID="{6382D0BA-BB0B-4712-8B48-36BA8721E7DD}" presName="linear" presStyleCnt="0">
        <dgm:presLayoutVars>
          <dgm:animLvl val="lvl"/>
          <dgm:resizeHandles val="exact"/>
        </dgm:presLayoutVars>
      </dgm:prSet>
      <dgm:spPr/>
    </dgm:pt>
    <dgm:pt modelId="{8C92FFD5-F3D9-4B0B-B477-C7C341F70884}" type="pres">
      <dgm:prSet presAssocID="{BB7CF545-276A-479A-8C35-40F6E5A9AF32}" presName="parentText" presStyleLbl="node1" presStyleIdx="0" presStyleCnt="1">
        <dgm:presLayoutVars>
          <dgm:chMax val="0"/>
          <dgm:bulletEnabled val="1"/>
        </dgm:presLayoutVars>
      </dgm:prSet>
      <dgm:spPr/>
    </dgm:pt>
    <dgm:pt modelId="{98DC27C7-69EA-46BB-B4C2-7CE1DB394A34}" type="pres">
      <dgm:prSet presAssocID="{BB7CF545-276A-479A-8C35-40F6E5A9AF32}" presName="childText" presStyleLbl="revTx" presStyleIdx="0" presStyleCnt="1" custScaleY="342106">
        <dgm:presLayoutVars>
          <dgm:bulletEnabled val="1"/>
        </dgm:presLayoutVars>
      </dgm:prSet>
      <dgm:spPr/>
    </dgm:pt>
  </dgm:ptLst>
  <dgm:cxnLst>
    <dgm:cxn modelId="{8AAAD62E-6229-4D04-BE7C-ECC2C58A3567}" type="presOf" srcId="{6382D0BA-BB0B-4712-8B48-36BA8721E7DD}" destId="{D7964D6F-02C1-470C-8D07-F1929B1AFD48}" srcOrd="0" destOrd="0" presId="urn:microsoft.com/office/officeart/2005/8/layout/vList2"/>
    <dgm:cxn modelId="{C9FB0231-160C-4475-BEFB-483F682853BA}" srcId="{BB7CF545-276A-479A-8C35-40F6E5A9AF32}" destId="{3B9B45FF-F3E2-47B6-97B6-D3EEF11EA48A}" srcOrd="0" destOrd="0" parTransId="{6C09589F-F00C-4B2E-A376-58A0519E2D52}" sibTransId="{F712D1CC-EDC0-4EFF-8200-6B9C5001A02F}"/>
    <dgm:cxn modelId="{4DFCA34C-6EB3-4D05-9ADA-0253B6433456}" srcId="{BB7CF545-276A-479A-8C35-40F6E5A9AF32}" destId="{46C1498F-2B6A-4121-8122-5C74D3C333CD}" srcOrd="2" destOrd="0" parTransId="{4C11E624-3431-4DD2-A37A-1CBF25ADA6B8}" sibTransId="{43298BD6-D812-4D64-8DAB-992D7140A4A3}"/>
    <dgm:cxn modelId="{A3B98450-3D1B-4A29-BE8A-F4CF9AAFE27A}" type="presOf" srcId="{A517CDFD-40C6-4C9F-AE88-FA3175CCF8AD}" destId="{98DC27C7-69EA-46BB-B4C2-7CE1DB394A34}" srcOrd="0" destOrd="1" presId="urn:microsoft.com/office/officeart/2005/8/layout/vList2"/>
    <dgm:cxn modelId="{4C60277F-B0A9-46F0-952D-6B5F08B82EB8}" srcId="{BB7CF545-276A-479A-8C35-40F6E5A9AF32}" destId="{A517CDFD-40C6-4C9F-AE88-FA3175CCF8AD}" srcOrd="1" destOrd="0" parTransId="{27752F02-B567-45F3-8C7B-02984CB2C917}" sibTransId="{908EF320-0881-4CAC-8B47-150CF5662718}"/>
    <dgm:cxn modelId="{EDE7628D-AD79-4A4A-B44B-CFB5F20EA6BA}" type="presOf" srcId="{BB7CF545-276A-479A-8C35-40F6E5A9AF32}" destId="{8C92FFD5-F3D9-4B0B-B477-C7C341F70884}" srcOrd="0" destOrd="0" presId="urn:microsoft.com/office/officeart/2005/8/layout/vList2"/>
    <dgm:cxn modelId="{962BB68F-9D32-4FDB-A22B-54413B93D202}" srcId="{6382D0BA-BB0B-4712-8B48-36BA8721E7DD}" destId="{BB7CF545-276A-479A-8C35-40F6E5A9AF32}" srcOrd="0" destOrd="0" parTransId="{EA57295E-AB6A-49EA-A431-9A8712FEDBB1}" sibTransId="{8A2AAF7A-FA92-4470-AF4A-219E9868E27A}"/>
    <dgm:cxn modelId="{5B972090-8AAE-4A9F-9104-D552DE01DDD2}" type="presOf" srcId="{46C1498F-2B6A-4121-8122-5C74D3C333CD}" destId="{98DC27C7-69EA-46BB-B4C2-7CE1DB394A34}" srcOrd="0" destOrd="2" presId="urn:microsoft.com/office/officeart/2005/8/layout/vList2"/>
    <dgm:cxn modelId="{186BF291-EE97-46F2-AA44-E5493AE17614}" type="presOf" srcId="{3B9B45FF-F3E2-47B6-97B6-D3EEF11EA48A}" destId="{98DC27C7-69EA-46BB-B4C2-7CE1DB394A34}" srcOrd="0" destOrd="0" presId="urn:microsoft.com/office/officeart/2005/8/layout/vList2"/>
    <dgm:cxn modelId="{F8ED2601-FB82-44F9-B2BB-28FDBC59AA43}" type="presParOf" srcId="{D7964D6F-02C1-470C-8D07-F1929B1AFD48}" destId="{8C92FFD5-F3D9-4B0B-B477-C7C341F70884}" srcOrd="0" destOrd="0" presId="urn:microsoft.com/office/officeart/2005/8/layout/vList2"/>
    <dgm:cxn modelId="{8CB0A520-BF7D-4FF0-AE3D-4E9C167F185C}" type="presParOf" srcId="{D7964D6F-02C1-470C-8D07-F1929B1AFD48}" destId="{98DC27C7-69EA-46BB-B4C2-7CE1DB394A3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A4125-5881-4260-9874-98692AC41EEB}">
      <dsp:nvSpPr>
        <dsp:cNvPr id="0" name=""/>
        <dsp:cNvSpPr/>
      </dsp:nvSpPr>
      <dsp:spPr>
        <a:xfrm rot="5400000">
          <a:off x="-229213" y="409297"/>
          <a:ext cx="1528087" cy="10696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b="1" kern="1200"/>
            <a:t>Qui est concerné ?</a:t>
          </a:r>
          <a:endParaRPr lang="fr-FR" sz="1300" kern="1200"/>
        </a:p>
      </dsp:txBody>
      <dsp:txXfrm rot="-5400000">
        <a:off x="1" y="714915"/>
        <a:ext cx="1069661" cy="458426"/>
      </dsp:txXfrm>
    </dsp:sp>
    <dsp:sp modelId="{BA570255-2AA1-4684-9083-93EABB9D8EE9}">
      <dsp:nvSpPr>
        <dsp:cNvPr id="0" name=""/>
        <dsp:cNvSpPr/>
      </dsp:nvSpPr>
      <dsp:spPr>
        <a:xfrm rot="5400000">
          <a:off x="4571790" y="-3483513"/>
          <a:ext cx="1316194" cy="83204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150000"/>
            </a:lnSpc>
            <a:spcBef>
              <a:spcPct val="0"/>
            </a:spcBef>
            <a:spcAft>
              <a:spcPct val="15000"/>
            </a:spcAft>
            <a:buChar char="•"/>
            <a:tabLst>
              <a:tab pos="180975" algn="l"/>
            </a:tabLst>
          </a:pPr>
          <a:r>
            <a:rPr lang="fr-FR" sz="1100" kern="1200" dirty="0"/>
            <a:t>Jeunes </a:t>
          </a:r>
          <a:r>
            <a:rPr lang="fr-FR" sz="1100" b="1" kern="1200" dirty="0"/>
            <a:t>nées entre le 16 septembre 2006 et le 31 décembre 2018 </a:t>
          </a:r>
          <a:r>
            <a:rPr lang="fr-FR" sz="1100" kern="1200" dirty="0"/>
            <a:t>bénéficiant de </a:t>
          </a:r>
          <a:r>
            <a:rPr lang="fr-FR" sz="1100" b="1" kern="1200" dirty="0"/>
            <a:t>l’allocation de rentrée scolaire  </a:t>
          </a:r>
          <a:r>
            <a:rPr lang="fr-FR" sz="1100" kern="1200" dirty="0"/>
            <a:t>(6 à 17 ans révolus).</a:t>
          </a:r>
        </a:p>
        <a:p>
          <a:pPr marL="57150" lvl="1" indent="-57150" algn="l" defTabSz="488950">
            <a:lnSpc>
              <a:spcPct val="150000"/>
            </a:lnSpc>
            <a:spcBef>
              <a:spcPct val="0"/>
            </a:spcBef>
            <a:spcAft>
              <a:spcPct val="15000"/>
            </a:spcAft>
            <a:buChar char="•"/>
            <a:tabLst>
              <a:tab pos="180975" algn="l"/>
            </a:tabLst>
          </a:pPr>
          <a:r>
            <a:rPr lang="fr-FR" sz="1100" kern="1200" dirty="0"/>
            <a:t>Personnes </a:t>
          </a:r>
          <a:r>
            <a:rPr lang="fr-FR" sz="1100" b="1" kern="1200" dirty="0"/>
            <a:t>nées entre le 1er juin 2004 et le 31 décembre 2018 </a:t>
          </a:r>
          <a:r>
            <a:rPr lang="fr-FR" sz="1100" kern="1200" dirty="0"/>
            <a:t>bénéficiant de </a:t>
          </a:r>
          <a:r>
            <a:rPr lang="fr-FR" sz="1100" b="1" kern="1200" dirty="0"/>
            <a:t>l’allocation d’éducation de l’enfant handicapé </a:t>
          </a:r>
          <a:r>
            <a:rPr lang="fr-FR" sz="1100" kern="1200" dirty="0"/>
            <a:t>(6 à 20 ans).</a:t>
          </a:r>
        </a:p>
        <a:p>
          <a:pPr marL="57150" lvl="1" indent="-57150" algn="l" defTabSz="488950">
            <a:lnSpc>
              <a:spcPct val="150000"/>
            </a:lnSpc>
            <a:spcBef>
              <a:spcPct val="0"/>
            </a:spcBef>
            <a:spcAft>
              <a:spcPct val="15000"/>
            </a:spcAft>
            <a:buChar char="•"/>
            <a:tabLst>
              <a:tab pos="180975" algn="l"/>
            </a:tabLst>
          </a:pPr>
          <a:r>
            <a:rPr lang="fr-FR" sz="1100" kern="1200" dirty="0"/>
            <a:t>Personnes </a:t>
          </a:r>
          <a:r>
            <a:rPr lang="fr-FR" sz="1100" b="1" kern="1200" dirty="0"/>
            <a:t>nées entre le 16 septembre 1993 et le 31 décembre 2008 </a:t>
          </a:r>
          <a:r>
            <a:rPr lang="fr-FR" sz="1100" kern="1200" dirty="0"/>
            <a:t>bénéficiant de </a:t>
          </a:r>
          <a:r>
            <a:rPr lang="fr-FR" sz="1100" b="1" kern="1200" dirty="0"/>
            <a:t>l’allocation aux adultes handicapés </a:t>
          </a:r>
          <a:r>
            <a:rPr lang="fr-FR" sz="1100" kern="1200" dirty="0"/>
            <a:t>(16 à 30 ans).</a:t>
          </a:r>
        </a:p>
        <a:p>
          <a:pPr marL="57150" lvl="1" indent="-57150" algn="l" defTabSz="488950">
            <a:lnSpc>
              <a:spcPct val="100000"/>
            </a:lnSpc>
            <a:spcBef>
              <a:spcPct val="0"/>
            </a:spcBef>
            <a:spcAft>
              <a:spcPct val="15000"/>
            </a:spcAft>
            <a:buChar char="•"/>
            <a:tabLst>
              <a:tab pos="180975" algn="l"/>
            </a:tabLst>
          </a:pPr>
          <a:r>
            <a:rPr lang="fr-FR" sz="1100" b="1" kern="1200" dirty="0"/>
            <a:t>Etudiants âgés de 28 ans révolus au plus </a:t>
          </a:r>
          <a:r>
            <a:rPr lang="fr-FR" sz="1100" kern="1200" dirty="0"/>
            <a:t>bénéficiant, au plus tard le 15 octobre 2024, d’une bourse d’enseignement supérieur sous conditions de ressources financée par l’État, d’une aide annuelle du CROUS ou d’une bourse régionale pour les formations sanitaires et sociales pour l’année universitaire 2024/2025.</a:t>
          </a:r>
        </a:p>
      </dsp:txBody>
      <dsp:txXfrm rot="-5400000">
        <a:off x="1069662" y="82866"/>
        <a:ext cx="8256201" cy="1187692"/>
      </dsp:txXfrm>
    </dsp:sp>
    <dsp:sp modelId="{48E9938F-1B7F-4857-86B8-640EFF0B4C9B}">
      <dsp:nvSpPr>
        <dsp:cNvPr id="0" name=""/>
        <dsp:cNvSpPr/>
      </dsp:nvSpPr>
      <dsp:spPr>
        <a:xfrm rot="5400000">
          <a:off x="-229213" y="1803334"/>
          <a:ext cx="1528087" cy="10696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b="1" kern="1200"/>
            <a:t>Comment cela fonctionne ?</a:t>
          </a:r>
          <a:endParaRPr lang="fr-FR" sz="1300" kern="1200"/>
        </a:p>
      </dsp:txBody>
      <dsp:txXfrm rot="-5400000">
        <a:off x="1" y="2108952"/>
        <a:ext cx="1069661" cy="458426"/>
      </dsp:txXfrm>
    </dsp:sp>
    <dsp:sp modelId="{8BC3B8B6-30B3-4D3C-9FBC-3B0E4CBF9F72}">
      <dsp:nvSpPr>
        <dsp:cNvPr id="0" name=""/>
        <dsp:cNvSpPr/>
      </dsp:nvSpPr>
      <dsp:spPr>
        <a:xfrm rot="5400000">
          <a:off x="4733259" y="-2089476"/>
          <a:ext cx="993256" cy="83204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100000"/>
            </a:lnSpc>
            <a:spcBef>
              <a:spcPct val="0"/>
            </a:spcBef>
            <a:spcAft>
              <a:spcPct val="15000"/>
            </a:spcAft>
            <a:buChar char="•"/>
          </a:pPr>
          <a:r>
            <a:rPr lang="fr-FR" sz="1100" kern="1200" dirty="0"/>
            <a:t>Le </a:t>
          </a:r>
          <a:r>
            <a:rPr lang="fr-FR" sz="1100" kern="1200" dirty="0" err="1"/>
            <a:t>Pass’Sport</a:t>
          </a:r>
          <a:r>
            <a:rPr lang="fr-FR" sz="1100" kern="1200" dirty="0"/>
            <a:t> est </a:t>
          </a:r>
          <a:r>
            <a:rPr lang="fr-FR" sz="1100" b="1" kern="1200" dirty="0"/>
            <a:t>une réduction de 50 euros pour l’inscription dans un club sportif</a:t>
          </a:r>
          <a:r>
            <a:rPr lang="fr-FR" sz="1100" kern="1200" dirty="0"/>
            <a:t>. Ce coupon de réduction est personnel et utilisable qu’une seule fois auprès d’un club choisi. Le </a:t>
          </a:r>
          <a:r>
            <a:rPr lang="fr-FR" sz="1100" kern="1200" dirty="0" err="1"/>
            <a:t>Pass’Sport</a:t>
          </a:r>
          <a:r>
            <a:rPr lang="fr-FR" sz="1100" kern="1200" dirty="0"/>
            <a:t> est une aide cumulable avec les autres aides mises en place notamment par les collectivités.</a:t>
          </a:r>
        </a:p>
      </dsp:txBody>
      <dsp:txXfrm rot="-5400000">
        <a:off x="1069662" y="1622608"/>
        <a:ext cx="8271965" cy="896282"/>
      </dsp:txXfrm>
    </dsp:sp>
    <dsp:sp modelId="{946DC1DB-D58F-4EE6-A318-AC66B3A5463B}">
      <dsp:nvSpPr>
        <dsp:cNvPr id="0" name=""/>
        <dsp:cNvSpPr/>
      </dsp:nvSpPr>
      <dsp:spPr>
        <a:xfrm rot="5400000">
          <a:off x="-229213" y="3394870"/>
          <a:ext cx="1528087" cy="10696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b="1" kern="1200"/>
            <a:t>Où l’utiliser ?</a:t>
          </a:r>
          <a:endParaRPr lang="fr-FR" sz="1300" kern="1200"/>
        </a:p>
      </dsp:txBody>
      <dsp:txXfrm rot="-5400000">
        <a:off x="1" y="3700488"/>
        <a:ext cx="1069661" cy="458426"/>
      </dsp:txXfrm>
    </dsp:sp>
    <dsp:sp modelId="{C61EE503-EB87-44AF-8801-00B60826C690}">
      <dsp:nvSpPr>
        <dsp:cNvPr id="0" name=""/>
        <dsp:cNvSpPr/>
      </dsp:nvSpPr>
      <dsp:spPr>
        <a:xfrm rot="5400000">
          <a:off x="4535760" y="-497940"/>
          <a:ext cx="1388255" cy="83204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150000"/>
            </a:lnSpc>
            <a:spcBef>
              <a:spcPct val="0"/>
            </a:spcBef>
            <a:spcAft>
              <a:spcPct val="15000"/>
            </a:spcAft>
            <a:buChar char="•"/>
          </a:pPr>
          <a:r>
            <a:rPr lang="fr-FR" sz="1100" kern="1200" dirty="0"/>
            <a:t>Les associations et structures </a:t>
          </a:r>
          <a:r>
            <a:rPr lang="fr-FR" sz="1100" b="1" kern="1200" dirty="0"/>
            <a:t>affiliées aux fédérations sportives agréées</a:t>
          </a:r>
          <a:r>
            <a:rPr lang="fr-FR" sz="1100" kern="1200" dirty="0"/>
            <a:t> par le ministère chargé des Sports (sauf UNSS, USEP). </a:t>
          </a:r>
        </a:p>
        <a:p>
          <a:pPr marL="57150" lvl="1" indent="-57150" algn="l" defTabSz="488950">
            <a:lnSpc>
              <a:spcPct val="150000"/>
            </a:lnSpc>
            <a:spcBef>
              <a:spcPct val="0"/>
            </a:spcBef>
            <a:spcAft>
              <a:spcPct val="15000"/>
            </a:spcAft>
            <a:buChar char="•"/>
          </a:pPr>
          <a:r>
            <a:rPr lang="fr-FR" sz="1100" b="1" kern="1200" dirty="0"/>
            <a:t>Depuis 2023</a:t>
          </a:r>
          <a:r>
            <a:rPr lang="fr-FR" sz="1100" kern="1200" dirty="0"/>
            <a:t>: </a:t>
          </a:r>
          <a:r>
            <a:rPr lang="fr-FR" sz="1100" b="1" kern="1200" dirty="0"/>
            <a:t>ouverture à</a:t>
          </a:r>
          <a:r>
            <a:rPr lang="fr-FR" sz="1100" kern="1200" dirty="0"/>
            <a:t> </a:t>
          </a:r>
          <a:r>
            <a:rPr lang="fr-FR" sz="1100" b="1" kern="1200" dirty="0"/>
            <a:t>toutes les associations agréées JEP ou Sport ayant une activité sportive, sans distinction géographique.</a:t>
          </a:r>
          <a:endParaRPr lang="fr-FR" sz="1100" kern="1200" dirty="0"/>
        </a:p>
        <a:p>
          <a:pPr marL="57150" lvl="1" indent="-57150" algn="l" defTabSz="488950">
            <a:lnSpc>
              <a:spcPct val="100000"/>
            </a:lnSpc>
            <a:spcBef>
              <a:spcPct val="0"/>
            </a:spcBef>
            <a:spcAft>
              <a:spcPct val="15000"/>
            </a:spcAft>
            <a:buChar char="•"/>
          </a:pPr>
          <a:r>
            <a:rPr lang="fr-FR" sz="1100" b="1" kern="1200" dirty="0"/>
            <a:t>Depuis 2023: ouverture aux structures du Loisir Sportif Marchand, ayant un but lucratif, et relevant de l’un des 6 codes NAF indiqués dans le décret </a:t>
          </a:r>
          <a:r>
            <a:rPr lang="fr-FR" sz="1100" b="1" kern="1200" dirty="0" err="1"/>
            <a:t>Pass’Sport</a:t>
          </a:r>
          <a:r>
            <a:rPr lang="fr-FR" sz="1100" b="1" kern="1200" dirty="0"/>
            <a:t> , </a:t>
          </a:r>
          <a:r>
            <a:rPr lang="fr-FR" sz="1100" kern="1200" dirty="0"/>
            <a:t>sous réserve du dépôt d’une charte d’engagement sur LCA</a:t>
          </a:r>
          <a:r>
            <a:rPr lang="fr-FR" sz="1100" b="1" kern="1200" dirty="0"/>
            <a:t>. Cette charte précise notamment que l’offre proposée est d’une durée minimale de 3 mois pour un abonnement ou d’au moins 10 séances pour des « tickets ».</a:t>
          </a:r>
          <a:endParaRPr lang="fr-FR" sz="1100" kern="1200" dirty="0"/>
        </a:p>
      </dsp:txBody>
      <dsp:txXfrm rot="-5400000">
        <a:off x="1069662" y="3035927"/>
        <a:ext cx="8252683" cy="1252717"/>
      </dsp:txXfrm>
    </dsp:sp>
    <dsp:sp modelId="{92AC2C52-DE69-48F5-BF87-A5EAE6B47B63}">
      <dsp:nvSpPr>
        <dsp:cNvPr id="0" name=""/>
        <dsp:cNvSpPr/>
      </dsp:nvSpPr>
      <dsp:spPr>
        <a:xfrm rot="5400000">
          <a:off x="-229213" y="4788907"/>
          <a:ext cx="1528087" cy="10696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b="1" kern="1200"/>
            <a:t>Le calendrier?</a:t>
          </a:r>
          <a:endParaRPr lang="fr-FR" sz="1300" kern="1200"/>
        </a:p>
      </dsp:txBody>
      <dsp:txXfrm rot="-5400000">
        <a:off x="1" y="5094525"/>
        <a:ext cx="1069661" cy="458426"/>
      </dsp:txXfrm>
    </dsp:sp>
    <dsp:sp modelId="{752473CB-39A4-4545-AEF5-64CB5456E4AF}">
      <dsp:nvSpPr>
        <dsp:cNvPr id="0" name=""/>
        <dsp:cNvSpPr/>
      </dsp:nvSpPr>
      <dsp:spPr>
        <a:xfrm rot="5400000">
          <a:off x="4733259" y="903466"/>
          <a:ext cx="993256" cy="83204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fr-FR" sz="1100" b="1" kern="1200" dirty="0"/>
            <a:t>du 1</a:t>
          </a:r>
          <a:r>
            <a:rPr lang="fr-FR" sz="1100" b="1" kern="1200" baseline="30000" dirty="0"/>
            <a:t>er</a:t>
          </a:r>
          <a:r>
            <a:rPr lang="fr-FR" sz="1100" b="1" kern="1200" dirty="0"/>
            <a:t> juin au 31 décembre 2024</a:t>
          </a:r>
          <a:r>
            <a:rPr lang="fr-FR" sz="1100" kern="1200" dirty="0"/>
            <a:t>.</a:t>
          </a:r>
        </a:p>
      </dsp:txBody>
      <dsp:txXfrm rot="-5400000">
        <a:off x="1069662" y="4615551"/>
        <a:ext cx="8271965" cy="896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47A9F-7126-4815-A463-7C8CA5022463}">
      <dsp:nvSpPr>
        <dsp:cNvPr id="0" name=""/>
        <dsp:cNvSpPr/>
      </dsp:nvSpPr>
      <dsp:spPr>
        <a:xfrm rot="5400000">
          <a:off x="-419999" y="423956"/>
          <a:ext cx="2799999" cy="19599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Pour les familles</a:t>
          </a:r>
        </a:p>
      </dsp:txBody>
      <dsp:txXfrm rot="-5400000">
        <a:off x="2" y="983956"/>
        <a:ext cx="1959999" cy="840000"/>
      </dsp:txXfrm>
    </dsp:sp>
    <dsp:sp modelId="{7F693958-F0CE-479C-968E-E8822ECA645E}">
      <dsp:nvSpPr>
        <dsp:cNvPr id="0" name=""/>
        <dsp:cNvSpPr/>
      </dsp:nvSpPr>
      <dsp:spPr>
        <a:xfrm rot="5400000">
          <a:off x="5489552" y="-3525596"/>
          <a:ext cx="1819999" cy="88791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fr-FR" sz="1100" kern="1200" dirty="0"/>
            <a:t>Envoi des </a:t>
          </a:r>
          <a:r>
            <a:rPr lang="fr-FR" sz="1100" b="1" kern="1200" dirty="0"/>
            <a:t>premiers</a:t>
          </a:r>
          <a:r>
            <a:rPr lang="fr-FR" sz="1100" kern="1200" dirty="0"/>
            <a:t> </a:t>
          </a:r>
          <a:r>
            <a:rPr lang="fr-FR" sz="1100" b="1" kern="1200" dirty="0"/>
            <a:t>codes individuels aux bénéficiaires fin mai 2024 (</a:t>
          </a:r>
          <a:r>
            <a:rPr lang="fr-FR" sz="1100" kern="1200" dirty="0"/>
            <a:t>courriel et SMS)</a:t>
          </a:r>
          <a:r>
            <a:rPr lang="fr-FR" sz="1100" b="1" kern="1200" dirty="0"/>
            <a:t>. </a:t>
          </a:r>
          <a:r>
            <a:rPr lang="fr-FR" sz="1100" kern="1200" dirty="0"/>
            <a:t>Pour les nouveaux bénéficiaires de l’Allocation de rentrée scolaire et les étudiants</a:t>
          </a:r>
          <a:r>
            <a:rPr lang="fr-FR" sz="1100" b="1" kern="1200" dirty="0"/>
            <a:t> envoi à partir d’août 2024. </a:t>
          </a:r>
          <a:r>
            <a:rPr lang="fr-FR" sz="1100" kern="1200" dirty="0"/>
            <a:t>Attention ce code ne peut être utilisé que </a:t>
          </a:r>
          <a:r>
            <a:rPr lang="fr-FR" sz="1100" b="1" kern="1200" dirty="0"/>
            <a:t>pour une seule adhésion à un club</a:t>
          </a:r>
          <a:r>
            <a:rPr lang="fr-FR" sz="1100" kern="1200" dirty="0"/>
            <a:t>. Le code 2024 n’a pas le même format que celui de 2023. </a:t>
          </a:r>
          <a:r>
            <a:rPr lang="fr-FR" sz="1100" b="1" kern="1200" dirty="0"/>
            <a:t>Les codes 2023 sont désactivés et ne fonctionnent plus.</a:t>
          </a:r>
          <a:endParaRPr lang="fr-FR" sz="1100" kern="1200" dirty="0"/>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Lors de l’inscription au club</a:t>
          </a:r>
          <a:r>
            <a:rPr lang="fr-FR" sz="1100" b="1" kern="1200" dirty="0"/>
            <a:t>, une réduction de 50 € </a:t>
          </a:r>
          <a:r>
            <a:rPr lang="fr-FR" sz="1100" kern="1200" dirty="0"/>
            <a:t>sera opérée sur présentation de ce code</a:t>
          </a:r>
          <a:r>
            <a:rPr lang="fr-FR" sz="1100" b="1" kern="1200" dirty="0"/>
            <a:t>. </a:t>
          </a:r>
          <a:r>
            <a:rPr lang="fr-FR" sz="1100" kern="1200" dirty="0"/>
            <a:t>A noter : Le bénéfice du </a:t>
          </a:r>
          <a:r>
            <a:rPr lang="fr-FR" sz="1100" kern="1200" dirty="0" err="1"/>
            <a:t>pass’Sport</a:t>
          </a:r>
          <a:r>
            <a:rPr lang="fr-FR" sz="1100" kern="1200" dirty="0"/>
            <a:t> </a:t>
          </a:r>
          <a:r>
            <a:rPr lang="fr-FR" sz="1100" b="1" kern="1200" dirty="0"/>
            <a:t>est rétroactif </a:t>
          </a:r>
          <a:r>
            <a:rPr lang="fr-FR" sz="1100" kern="1200" dirty="0"/>
            <a:t>(un jeune inscrit entre le 1er juin et le 1</a:t>
          </a:r>
          <a:r>
            <a:rPr lang="fr-FR" sz="1100" kern="1200" baseline="30000" dirty="0"/>
            <a:t>er</a:t>
          </a:r>
          <a:r>
            <a:rPr lang="fr-FR" sz="1100" kern="1200" dirty="0"/>
            <a:t> septembre bénéficie rétroactivement de la réduction sur présentation du code individuel ou mise en place d’un chèque de caution qui sera rendu aux familles après présentation du code).</a:t>
          </a:r>
        </a:p>
      </dsp:txBody>
      <dsp:txXfrm rot="-5400000">
        <a:off x="1960000" y="92801"/>
        <a:ext cx="8790260" cy="1642309"/>
      </dsp:txXfrm>
    </dsp:sp>
    <dsp:sp modelId="{7404DA1D-2A9C-47D7-B351-07A8415C1CB5}">
      <dsp:nvSpPr>
        <dsp:cNvPr id="0" name=""/>
        <dsp:cNvSpPr/>
      </dsp:nvSpPr>
      <dsp:spPr>
        <a:xfrm rot="5400000">
          <a:off x="-419999" y="3260098"/>
          <a:ext cx="2799999" cy="19599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Pour les clubs</a:t>
          </a:r>
        </a:p>
      </dsp:txBody>
      <dsp:txXfrm rot="-5400000">
        <a:off x="2" y="3820098"/>
        <a:ext cx="1959999" cy="840000"/>
      </dsp:txXfrm>
    </dsp:sp>
    <dsp:sp modelId="{F33F998D-130E-4030-8B18-00C4616D7E94}">
      <dsp:nvSpPr>
        <dsp:cNvPr id="0" name=""/>
        <dsp:cNvSpPr/>
      </dsp:nvSpPr>
      <dsp:spPr>
        <a:xfrm rot="5400000">
          <a:off x="5187660" y="-689453"/>
          <a:ext cx="2423784" cy="88791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00050">
            <a:lnSpc>
              <a:spcPct val="90000"/>
            </a:lnSpc>
            <a:spcBef>
              <a:spcPct val="0"/>
            </a:spcBef>
            <a:spcAft>
              <a:spcPct val="15000"/>
            </a:spcAft>
            <a:buChar char="•"/>
          </a:pPr>
          <a:endParaRPr lang="fr-FR" sz="900" kern="1200" dirty="0"/>
        </a:p>
        <a:p>
          <a:pPr marL="57150" lvl="1" indent="-57150" algn="l" defTabSz="488950">
            <a:lnSpc>
              <a:spcPct val="90000"/>
            </a:lnSpc>
            <a:spcBef>
              <a:spcPct val="0"/>
            </a:spcBef>
            <a:spcAft>
              <a:spcPct val="15000"/>
            </a:spcAft>
            <a:buChar char="•"/>
          </a:pPr>
          <a:r>
            <a:rPr lang="fr-FR" sz="1100" kern="1200" dirty="0"/>
            <a:t>Une déclaration simplifiée sur </a:t>
          </a:r>
          <a:r>
            <a:rPr lang="fr-FR" sz="1100" b="1" kern="1200" dirty="0"/>
            <a:t>Le Compte Asso </a:t>
          </a:r>
          <a:r>
            <a:rPr lang="fr-FR" sz="1100" kern="1200" dirty="0"/>
            <a:t>: les clubs n’auront que le code d’identification des adhérents à saisir sur la plateforme. Attention le même code ne pourra pas être utilisé par 2 clubs différents.</a:t>
          </a:r>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Un espace plus ergonomique sur </a:t>
          </a:r>
          <a:r>
            <a:rPr lang="fr-FR" sz="1100" b="1" kern="1200" dirty="0"/>
            <a:t>Le Compte Asso permettant un suivi des demandes en temps réel </a:t>
          </a:r>
          <a:r>
            <a:rPr lang="fr-FR" sz="1100" kern="1200" dirty="0"/>
            <a:t>(validation des demandes par la DRAJES et paiement des </a:t>
          </a:r>
          <a:r>
            <a:rPr lang="fr-FR" sz="1100" kern="1200" dirty="0" err="1"/>
            <a:t>pass’Sport</a:t>
          </a:r>
          <a:r>
            <a:rPr lang="fr-FR" sz="1100" kern="1200" dirty="0"/>
            <a:t> tous les mois). Attention pour être éligible un club devra </a:t>
          </a:r>
          <a:r>
            <a:rPr lang="fr-FR" sz="1100" b="1" kern="1200" dirty="0"/>
            <a:t>obligatoirement avoir une attestation d’affiliation à jour (pour une demande entre le 1</a:t>
          </a:r>
          <a:r>
            <a:rPr lang="fr-FR" sz="1100" b="1" kern="1200" baseline="30000" dirty="0"/>
            <a:t>er</a:t>
          </a:r>
          <a:r>
            <a:rPr lang="fr-FR" sz="1100" b="1" kern="1200" dirty="0"/>
            <a:t> juin et le 1</a:t>
          </a:r>
          <a:r>
            <a:rPr lang="fr-FR" sz="1100" b="1" kern="1200" baseline="30000" dirty="0"/>
            <a:t>er</a:t>
          </a:r>
          <a:r>
            <a:rPr lang="fr-FR" sz="1100" b="1" kern="1200" dirty="0"/>
            <a:t> septembre l’affiliation 2023/2024 est valable) ou un courrier de notification concernant l’agrément JEP ou Sport.</a:t>
          </a:r>
          <a:endParaRPr lang="fr-FR" sz="1100" kern="1200" dirty="0"/>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Le remboursement sera fait au club directement par l’Etat (Agence des Services et Paiements). Attention pour être remboursé le RIB devra être conforme (notamment </a:t>
          </a:r>
          <a:r>
            <a:rPr lang="fr-FR" sz="1100" b="1" kern="1200" dirty="0"/>
            <a:t>avec un nom identique à celui indiqué sur le SIRET</a:t>
          </a:r>
          <a:r>
            <a:rPr lang="fr-FR" sz="1100" kern="1200" dirty="0"/>
            <a:t>)</a:t>
          </a:r>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Les associations et les structures qui ne disposent pas encore d’un compte sur Le Compte Asso doivent le créer sur : </a:t>
          </a:r>
          <a:r>
            <a:rPr lang="fr-FR" sz="1100" kern="1200" dirty="0">
              <a:hlinkClick xmlns:r="http://schemas.openxmlformats.org/officeDocument/2006/relationships" r:id="rId1"/>
            </a:rPr>
            <a:t>https://lecompteasso.associations.gouv.fr/</a:t>
          </a:r>
          <a:endParaRPr lang="fr-FR" sz="1100" kern="1200" dirty="0"/>
        </a:p>
      </dsp:txBody>
      <dsp:txXfrm rot="-5400000">
        <a:off x="1960000" y="2656526"/>
        <a:ext cx="8760786" cy="21871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E2EA1-BC9B-485F-B81E-85B594513F27}">
      <dsp:nvSpPr>
        <dsp:cNvPr id="0" name=""/>
        <dsp:cNvSpPr/>
      </dsp:nvSpPr>
      <dsp:spPr>
        <a:xfrm>
          <a:off x="0" y="347695"/>
          <a:ext cx="10625473"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t>UN NOUVEAU PORTAIL INTERNET : </a:t>
          </a:r>
          <a:r>
            <a:rPr lang="fr-FR" sz="1800" b="1"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https://pass.sports.gouv.fr/</a:t>
          </a:r>
          <a:endParaRPr lang="fr-FR" sz="1800" kern="1200" dirty="0">
            <a:solidFill>
              <a:schemeClr val="bg1"/>
            </a:solidFill>
          </a:endParaRPr>
        </a:p>
      </dsp:txBody>
      <dsp:txXfrm>
        <a:off x="21075" y="368770"/>
        <a:ext cx="10583323" cy="389580"/>
      </dsp:txXfrm>
    </dsp:sp>
    <dsp:sp modelId="{994A68C0-4FCB-4B90-A4CD-1773D4B598E5}">
      <dsp:nvSpPr>
        <dsp:cNvPr id="0" name=""/>
        <dsp:cNvSpPr/>
      </dsp:nvSpPr>
      <dsp:spPr>
        <a:xfrm>
          <a:off x="0" y="779425"/>
          <a:ext cx="10625473" cy="1080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359" tIns="15240" rIns="85344" bIns="15240" numCol="1" spcCol="1270" anchor="t" anchorCtr="0">
          <a:noAutofit/>
        </a:bodyPr>
        <a:lstStyle/>
        <a:p>
          <a:pPr marL="114300" lvl="1" indent="-114300" algn="l" defTabSz="622300">
            <a:lnSpc>
              <a:spcPct val="90000"/>
            </a:lnSpc>
            <a:spcBef>
              <a:spcPct val="0"/>
            </a:spcBef>
            <a:spcAft>
              <a:spcPct val="20000"/>
            </a:spcAft>
            <a:buChar char="•"/>
          </a:pPr>
          <a:endParaRPr lang="fr-FR" sz="1400" kern="1200"/>
        </a:p>
        <a:p>
          <a:pPr marL="114300" lvl="1" indent="-114300" algn="l" defTabSz="533400">
            <a:lnSpc>
              <a:spcPct val="90000"/>
            </a:lnSpc>
            <a:spcBef>
              <a:spcPct val="0"/>
            </a:spcBef>
            <a:spcAft>
              <a:spcPct val="20000"/>
            </a:spcAft>
            <a:buChar char="•"/>
          </a:pPr>
          <a:r>
            <a:rPr lang="fr-FR" sz="1200" kern="1200" dirty="0"/>
            <a:t>Simplifier, optimiser, fluidifier le parcours du bénéficiaire.</a:t>
          </a:r>
        </a:p>
        <a:p>
          <a:pPr marL="114300" lvl="1" indent="-114300" algn="l" defTabSz="533400">
            <a:lnSpc>
              <a:spcPct val="90000"/>
            </a:lnSpc>
            <a:spcBef>
              <a:spcPct val="0"/>
            </a:spcBef>
            <a:spcAft>
              <a:spcPct val="20000"/>
            </a:spcAft>
            <a:buChar char="•"/>
          </a:pPr>
          <a:r>
            <a:rPr lang="fr-FR" sz="1200" kern="1200" dirty="0"/>
            <a:t>Objectif principal : trouver son code </a:t>
          </a:r>
          <a:r>
            <a:rPr lang="fr-FR" sz="1200" kern="1200" dirty="0" err="1"/>
            <a:t>pass’Sport</a:t>
          </a:r>
          <a:r>
            <a:rPr lang="fr-FR" sz="1200" kern="1200" dirty="0"/>
            <a:t>.</a:t>
          </a:r>
        </a:p>
        <a:p>
          <a:pPr marL="114300" lvl="1" indent="-114300" algn="l" defTabSz="533400">
            <a:lnSpc>
              <a:spcPct val="90000"/>
            </a:lnSpc>
            <a:spcBef>
              <a:spcPct val="0"/>
            </a:spcBef>
            <a:spcAft>
              <a:spcPct val="20000"/>
            </a:spcAft>
            <a:buChar char="•"/>
          </a:pPr>
          <a:r>
            <a:rPr lang="fr-FR" sz="1200" kern="1200" dirty="0"/>
            <a:t>Une entrée spécifique pour les clubs sportifs : lien vers </a:t>
          </a:r>
          <a:r>
            <a:rPr lang="fr-FR" sz="1200" kern="1200" dirty="0" err="1"/>
            <a:t>LeCompteAsso</a:t>
          </a:r>
          <a:r>
            <a:rPr lang="fr-FR" sz="1200" kern="1200" dirty="0"/>
            <a:t>, un tuto pour créer son compte sur LCA, outils de communication...</a:t>
          </a:r>
        </a:p>
        <a:p>
          <a:pPr marL="228600" lvl="2" indent="-114300" algn="l" defTabSz="622300">
            <a:lnSpc>
              <a:spcPct val="90000"/>
            </a:lnSpc>
            <a:spcBef>
              <a:spcPct val="0"/>
            </a:spcBef>
            <a:spcAft>
              <a:spcPct val="20000"/>
            </a:spcAft>
            <a:buChar char="•"/>
          </a:pPr>
          <a:endParaRPr lang="fr-FR" sz="1400" kern="1200" dirty="0"/>
        </a:p>
      </dsp:txBody>
      <dsp:txXfrm>
        <a:off x="0" y="779425"/>
        <a:ext cx="10625473" cy="1080540"/>
      </dsp:txXfrm>
    </dsp:sp>
    <dsp:sp modelId="{F02910BC-0DEA-4274-BEBA-E39AE070A5BD}">
      <dsp:nvSpPr>
        <dsp:cNvPr id="0" name=""/>
        <dsp:cNvSpPr/>
      </dsp:nvSpPr>
      <dsp:spPr>
        <a:xfrm>
          <a:off x="0" y="1859965"/>
          <a:ext cx="10625473"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t>UNE ASSISTANCE A PARTIR DU PORTAIL INTERNET : </a:t>
          </a:r>
          <a:r>
            <a:rPr lang="fr-FR" sz="1800" b="1"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https://pass.sports.gouv.fr/</a:t>
          </a:r>
          <a:r>
            <a:rPr lang="fr-FR" sz="1800" b="1" kern="1200" dirty="0">
              <a:solidFill>
                <a:schemeClr val="bg1"/>
              </a:solidFill>
            </a:rPr>
            <a:t> </a:t>
          </a:r>
          <a:r>
            <a:rPr lang="fr-FR" sz="1800" b="1" kern="1200" dirty="0"/>
            <a:t>(onglet « une question »)</a:t>
          </a:r>
          <a:endParaRPr lang="fr-FR" sz="1800" kern="1200" dirty="0"/>
        </a:p>
      </dsp:txBody>
      <dsp:txXfrm>
        <a:off x="21075" y="1881040"/>
        <a:ext cx="10583323" cy="389580"/>
      </dsp:txXfrm>
    </dsp:sp>
    <dsp:sp modelId="{E049E1E4-D09B-4D8D-8868-A9D28BE613EF}">
      <dsp:nvSpPr>
        <dsp:cNvPr id="0" name=""/>
        <dsp:cNvSpPr/>
      </dsp:nvSpPr>
      <dsp:spPr>
        <a:xfrm>
          <a:off x="0" y="2291695"/>
          <a:ext cx="10625473"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359" tIns="15240" rIns="85344" bIns="15240" numCol="1" spcCol="1270" anchor="t" anchorCtr="0">
          <a:noAutofit/>
        </a:bodyPr>
        <a:lstStyle/>
        <a:p>
          <a:pPr marL="114300" lvl="1" indent="-114300" algn="l" defTabSz="622300">
            <a:lnSpc>
              <a:spcPct val="90000"/>
            </a:lnSpc>
            <a:spcBef>
              <a:spcPct val="0"/>
            </a:spcBef>
            <a:spcAft>
              <a:spcPct val="20000"/>
            </a:spcAft>
            <a:buChar char="•"/>
          </a:pPr>
          <a:endParaRPr lang="fr-FR" sz="1400" kern="1200" dirty="0"/>
        </a:p>
        <a:p>
          <a:pPr marL="114300" lvl="1" indent="-114300" algn="l" defTabSz="533400">
            <a:lnSpc>
              <a:spcPct val="90000"/>
            </a:lnSpc>
            <a:spcBef>
              <a:spcPct val="0"/>
            </a:spcBef>
            <a:spcAft>
              <a:spcPct val="20000"/>
            </a:spcAft>
            <a:buChar char="•"/>
          </a:pPr>
          <a:r>
            <a:rPr lang="fr-FR" sz="1200" kern="1200" dirty="0"/>
            <a:t>Je n’ai pas mon code ?</a:t>
          </a:r>
        </a:p>
        <a:p>
          <a:pPr marL="114300" lvl="1" indent="-114300" algn="l" defTabSz="533400">
            <a:lnSpc>
              <a:spcPct val="90000"/>
            </a:lnSpc>
            <a:spcBef>
              <a:spcPct val="0"/>
            </a:spcBef>
            <a:spcAft>
              <a:spcPct val="20000"/>
            </a:spcAft>
            <a:buChar char="•"/>
          </a:pPr>
          <a:r>
            <a:rPr lang="fr-FR" sz="1200" kern="1200" dirty="0"/>
            <a:t>Comment obtenir mon code ? </a:t>
          </a:r>
        </a:p>
        <a:p>
          <a:pPr marL="114300" lvl="1" indent="-114300" algn="l" defTabSz="533400">
            <a:lnSpc>
              <a:spcPct val="90000"/>
            </a:lnSpc>
            <a:spcBef>
              <a:spcPct val="0"/>
            </a:spcBef>
            <a:spcAft>
              <a:spcPct val="20000"/>
            </a:spcAft>
            <a:buChar char="•"/>
          </a:pPr>
          <a:r>
            <a:rPr lang="fr-FR" sz="1200" kern="1200" dirty="0"/>
            <a:t>Comment fonctionne le dispositif ? </a:t>
          </a:r>
        </a:p>
        <a:p>
          <a:pPr marL="114300" lvl="1" indent="-114300" algn="l" defTabSz="533400">
            <a:lnSpc>
              <a:spcPct val="90000"/>
            </a:lnSpc>
            <a:spcBef>
              <a:spcPct val="0"/>
            </a:spcBef>
            <a:spcAft>
              <a:spcPct val="20000"/>
            </a:spcAft>
            <a:buChar char="•"/>
          </a:pPr>
          <a:r>
            <a:rPr lang="fr-FR" sz="1200" kern="1200" dirty="0"/>
            <a:t>Comment se faire rembourser ? Comment créer un profil sur </a:t>
          </a:r>
          <a:r>
            <a:rPr lang="fr-FR" sz="1200" kern="1200" dirty="0" err="1"/>
            <a:t>LeCompteAsso</a:t>
          </a:r>
          <a:r>
            <a:rPr lang="fr-FR" sz="1200" kern="1200" dirty="0"/>
            <a:t>?</a:t>
          </a:r>
        </a:p>
        <a:p>
          <a:pPr marL="114300" lvl="1" indent="-114300" algn="l" defTabSz="622300">
            <a:lnSpc>
              <a:spcPct val="90000"/>
            </a:lnSpc>
            <a:spcBef>
              <a:spcPct val="0"/>
            </a:spcBef>
            <a:spcAft>
              <a:spcPct val="20000"/>
            </a:spcAft>
            <a:buChar char="•"/>
          </a:pPr>
          <a:endParaRPr lang="fr-FR" sz="1400" kern="1200" dirty="0"/>
        </a:p>
      </dsp:txBody>
      <dsp:txXfrm>
        <a:off x="0" y="2291695"/>
        <a:ext cx="10625473" cy="1304100"/>
      </dsp:txXfrm>
    </dsp:sp>
    <dsp:sp modelId="{8C92FFD5-F3D9-4B0B-B477-C7C341F70884}">
      <dsp:nvSpPr>
        <dsp:cNvPr id="0" name=""/>
        <dsp:cNvSpPr/>
      </dsp:nvSpPr>
      <dsp:spPr>
        <a:xfrm>
          <a:off x="0" y="3595796"/>
          <a:ext cx="10625473"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a:t>CONTACT A LA DRAJES :</a:t>
          </a:r>
          <a:endParaRPr lang="fr-FR" sz="1800" kern="1200"/>
        </a:p>
      </dsp:txBody>
      <dsp:txXfrm>
        <a:off x="21075" y="3616871"/>
        <a:ext cx="10583323" cy="389580"/>
      </dsp:txXfrm>
    </dsp:sp>
    <dsp:sp modelId="{98DC27C7-69EA-46BB-B4C2-7CE1DB394A34}">
      <dsp:nvSpPr>
        <dsp:cNvPr id="0" name=""/>
        <dsp:cNvSpPr/>
      </dsp:nvSpPr>
      <dsp:spPr>
        <a:xfrm>
          <a:off x="0" y="4027526"/>
          <a:ext cx="10625473" cy="856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359" tIns="15240" rIns="85344" bIns="15240" numCol="1" spcCol="1270" anchor="t" anchorCtr="0">
          <a:noAutofit/>
        </a:bodyPr>
        <a:lstStyle/>
        <a:p>
          <a:pPr marL="114300" lvl="1" indent="-114300" algn="l" defTabSz="622300">
            <a:lnSpc>
              <a:spcPct val="90000"/>
            </a:lnSpc>
            <a:spcBef>
              <a:spcPct val="0"/>
            </a:spcBef>
            <a:spcAft>
              <a:spcPct val="20000"/>
            </a:spcAft>
            <a:buChar char="•"/>
          </a:pPr>
          <a:endParaRPr lang="fr-FR" sz="1400" kern="1200" dirty="0"/>
        </a:p>
        <a:p>
          <a:pPr marL="114300" lvl="1" indent="-114300" algn="l" defTabSz="533400">
            <a:lnSpc>
              <a:spcPct val="90000"/>
            </a:lnSpc>
            <a:spcBef>
              <a:spcPct val="0"/>
            </a:spcBef>
            <a:spcAft>
              <a:spcPct val="20000"/>
            </a:spcAft>
            <a:buChar char="•"/>
          </a:pPr>
          <a:r>
            <a:rPr lang="fr-FR" sz="1200" b="1" kern="1200" dirty="0"/>
            <a:t>Hélène SEMPE</a:t>
          </a:r>
          <a:r>
            <a:rPr lang="fr-FR" sz="1200" kern="1200" dirty="0"/>
            <a:t> (gestionnaire </a:t>
          </a:r>
          <a:r>
            <a:rPr lang="fr-FR" sz="1200" kern="1200" dirty="0" err="1"/>
            <a:t>Pass'Sport</a:t>
          </a:r>
          <a:r>
            <a:rPr lang="fr-FR" sz="1200" kern="1200" dirty="0"/>
            <a:t>) : </a:t>
          </a:r>
          <a:r>
            <a:rPr lang="fr-FR" sz="1200" kern="1200" dirty="0">
              <a:hlinkClick xmlns:r="http://schemas.openxmlformats.org/officeDocument/2006/relationships" r:id="rId2"/>
            </a:rPr>
            <a:t>helene.sempe@ac-strabourg.fr</a:t>
          </a:r>
          <a:r>
            <a:rPr lang="fr-FR" sz="1200" kern="1200" dirty="0"/>
            <a:t> à compter du 1</a:t>
          </a:r>
          <a:r>
            <a:rPr lang="fr-FR" sz="1200" kern="1200" baseline="30000" dirty="0"/>
            <a:t>er</a:t>
          </a:r>
          <a:r>
            <a:rPr lang="fr-FR" sz="1200" kern="1200" dirty="0"/>
            <a:t> juin</a:t>
          </a:r>
        </a:p>
        <a:p>
          <a:pPr marL="114300" lvl="1" indent="-114300" algn="l" defTabSz="533400">
            <a:lnSpc>
              <a:spcPct val="90000"/>
            </a:lnSpc>
            <a:spcBef>
              <a:spcPct val="0"/>
            </a:spcBef>
            <a:spcAft>
              <a:spcPct val="20000"/>
            </a:spcAft>
            <a:buChar char="•"/>
          </a:pPr>
          <a:r>
            <a:rPr lang="fr-FR" sz="1200" b="1" kern="1200" dirty="0"/>
            <a:t>Marion HELLE </a:t>
          </a:r>
          <a:r>
            <a:rPr lang="fr-FR" sz="1200" kern="1200" dirty="0"/>
            <a:t>(gestionnaire </a:t>
          </a:r>
          <a:r>
            <a:rPr lang="fr-FR" sz="1200" kern="1200" dirty="0" err="1"/>
            <a:t>Pass’Sport</a:t>
          </a:r>
          <a:r>
            <a:rPr lang="fr-FR" sz="1200" kern="1200" dirty="0"/>
            <a:t>) : </a:t>
          </a:r>
          <a:r>
            <a:rPr lang="fr-FR" sz="1200" kern="1200" dirty="0">
              <a:hlinkClick xmlns:r="http://schemas.openxmlformats.org/officeDocument/2006/relationships" r:id="rId3"/>
            </a:rPr>
            <a:t>marion.helle@ac-strasbourg.fr</a:t>
          </a:r>
          <a:r>
            <a:rPr lang="fr-FR" sz="1200" kern="1200" dirty="0"/>
            <a:t> à compter du 1</a:t>
          </a:r>
          <a:r>
            <a:rPr lang="fr-FR" sz="1200" kern="1200" baseline="30000" dirty="0"/>
            <a:t>er</a:t>
          </a:r>
          <a:r>
            <a:rPr lang="fr-FR" sz="1200" kern="1200" dirty="0"/>
            <a:t> août</a:t>
          </a:r>
        </a:p>
        <a:p>
          <a:pPr marL="114300" lvl="1" indent="-114300" algn="l" defTabSz="533400">
            <a:lnSpc>
              <a:spcPct val="90000"/>
            </a:lnSpc>
            <a:spcBef>
              <a:spcPct val="0"/>
            </a:spcBef>
            <a:spcAft>
              <a:spcPct val="20000"/>
            </a:spcAft>
            <a:buChar char="•"/>
          </a:pPr>
          <a:r>
            <a:rPr lang="fr-FR" sz="1200" kern="1200" dirty="0"/>
            <a:t>1 autre gestionnaire à partir du 1</a:t>
          </a:r>
          <a:r>
            <a:rPr lang="fr-FR" sz="1200" kern="1200" baseline="30000" dirty="0"/>
            <a:t>er</a:t>
          </a:r>
          <a:r>
            <a:rPr lang="fr-FR" sz="1200" kern="1200" dirty="0"/>
            <a:t> septembre</a:t>
          </a:r>
        </a:p>
      </dsp:txBody>
      <dsp:txXfrm>
        <a:off x="0" y="4027526"/>
        <a:ext cx="10625473" cy="856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2FFD5-F3D9-4B0B-B477-C7C341F70884}">
      <dsp:nvSpPr>
        <dsp:cNvPr id="0" name=""/>
        <dsp:cNvSpPr/>
      </dsp:nvSpPr>
      <dsp:spPr>
        <a:xfrm>
          <a:off x="0" y="22883"/>
          <a:ext cx="10625473"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b="1" kern="1200" dirty="0"/>
            <a:t>CONTACT AU CDOS67:</a:t>
          </a:r>
          <a:endParaRPr lang="fr-FR" sz="3200" kern="1200" dirty="0"/>
        </a:p>
      </dsp:txBody>
      <dsp:txXfrm>
        <a:off x="37467" y="60350"/>
        <a:ext cx="10550539" cy="692586"/>
      </dsp:txXfrm>
    </dsp:sp>
    <dsp:sp modelId="{98DC27C7-69EA-46BB-B4C2-7CE1DB394A34}">
      <dsp:nvSpPr>
        <dsp:cNvPr id="0" name=""/>
        <dsp:cNvSpPr/>
      </dsp:nvSpPr>
      <dsp:spPr>
        <a:xfrm>
          <a:off x="0" y="790403"/>
          <a:ext cx="10625473" cy="4418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35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fr-FR" sz="2500" kern="1200" dirty="0"/>
            <a:t>Muriel WEISSLER</a:t>
          </a:r>
        </a:p>
        <a:p>
          <a:pPr marL="228600" lvl="1" indent="-228600" algn="l" defTabSz="1111250">
            <a:lnSpc>
              <a:spcPct val="90000"/>
            </a:lnSpc>
            <a:spcBef>
              <a:spcPct val="0"/>
            </a:spcBef>
            <a:spcAft>
              <a:spcPct val="20000"/>
            </a:spcAft>
            <a:buChar char="•"/>
          </a:pPr>
          <a:r>
            <a:rPr lang="fr-FR" sz="2500" kern="1200" dirty="0"/>
            <a:t>Tel : 03 88 26 94 83</a:t>
          </a:r>
        </a:p>
        <a:p>
          <a:pPr marL="228600" lvl="1" indent="-228600" algn="l" defTabSz="1111250">
            <a:lnSpc>
              <a:spcPct val="90000"/>
            </a:lnSpc>
            <a:spcBef>
              <a:spcPct val="0"/>
            </a:spcBef>
            <a:spcAft>
              <a:spcPct val="20000"/>
            </a:spcAft>
            <a:buChar char="•"/>
          </a:pPr>
          <a:r>
            <a:rPr lang="fr-FR" sz="2500" kern="1200" dirty="0"/>
            <a:t>Mail : crosas1@mds67.fr</a:t>
          </a:r>
        </a:p>
      </dsp:txBody>
      <dsp:txXfrm>
        <a:off x="0" y="790403"/>
        <a:ext cx="10625473" cy="44189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63528-6595-4244-B26F-6167EB652E9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B8C6782-CF4B-4784-ACA5-C484DD0AEB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5D27104-A035-4D94-AB46-E99771E0C983}"/>
              </a:ext>
            </a:extLst>
          </p:cNvPr>
          <p:cNvSpPr>
            <a:spLocks noGrp="1"/>
          </p:cNvSpPr>
          <p:nvPr>
            <p:ph type="dt" sz="half" idx="10"/>
          </p:nvPr>
        </p:nvSpPr>
        <p:spPr/>
        <p:txBody>
          <a:bodyPr/>
          <a:lstStyle/>
          <a:p>
            <a:fld id="{2BA0B80C-9B8B-4CA9-85C1-6C2E7318C2A7}" type="datetimeFigureOut">
              <a:rPr lang="fr-FR" smtClean="0"/>
              <a:t>03/06/2024</a:t>
            </a:fld>
            <a:endParaRPr lang="fr-FR"/>
          </a:p>
        </p:txBody>
      </p:sp>
      <p:sp>
        <p:nvSpPr>
          <p:cNvPr id="5" name="Espace réservé du pied de page 4">
            <a:extLst>
              <a:ext uri="{FF2B5EF4-FFF2-40B4-BE49-F238E27FC236}">
                <a16:creationId xmlns:a16="http://schemas.microsoft.com/office/drawing/2014/main" id="{16C6F523-1D15-4057-9348-5FC0638ED6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B586468-655A-4497-A662-F2095CF6F1B2}"/>
              </a:ext>
            </a:extLst>
          </p:cNvPr>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300410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B475C6-7C2D-448B-BFDA-F9F9DAE363E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14926D4-92EF-4F7B-8D54-A56A02BBF136}"/>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89AE4C-6877-4B65-9ACD-3B1013A4244D}"/>
              </a:ext>
            </a:extLst>
          </p:cNvPr>
          <p:cNvSpPr>
            <a:spLocks noGrp="1"/>
          </p:cNvSpPr>
          <p:nvPr>
            <p:ph type="dt" sz="half" idx="10"/>
          </p:nvPr>
        </p:nvSpPr>
        <p:spPr/>
        <p:txBody>
          <a:bodyPr/>
          <a:lstStyle/>
          <a:p>
            <a:fld id="{2BA0B80C-9B8B-4CA9-85C1-6C2E7318C2A7}" type="datetimeFigureOut">
              <a:rPr lang="fr-FR" smtClean="0"/>
              <a:t>03/06/2024</a:t>
            </a:fld>
            <a:endParaRPr lang="fr-FR"/>
          </a:p>
        </p:txBody>
      </p:sp>
      <p:sp>
        <p:nvSpPr>
          <p:cNvPr id="5" name="Espace réservé du pied de page 4">
            <a:extLst>
              <a:ext uri="{FF2B5EF4-FFF2-40B4-BE49-F238E27FC236}">
                <a16:creationId xmlns:a16="http://schemas.microsoft.com/office/drawing/2014/main" id="{7F29A98E-87F8-4FAC-85CA-959B408B62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5C510C-3318-4AF2-828D-B23A442924FC}"/>
              </a:ext>
            </a:extLst>
          </p:cNvPr>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116201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C304B0F-745D-499A-B992-9E2346061DA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02E93B8-303E-43C7-BC5E-A81A2B7DDBDA}"/>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57BA47-596E-428E-9115-A20C394A9A8F}"/>
              </a:ext>
            </a:extLst>
          </p:cNvPr>
          <p:cNvSpPr>
            <a:spLocks noGrp="1"/>
          </p:cNvSpPr>
          <p:nvPr>
            <p:ph type="dt" sz="half" idx="10"/>
          </p:nvPr>
        </p:nvSpPr>
        <p:spPr/>
        <p:txBody>
          <a:bodyPr/>
          <a:lstStyle/>
          <a:p>
            <a:fld id="{2BA0B80C-9B8B-4CA9-85C1-6C2E7318C2A7}" type="datetimeFigureOut">
              <a:rPr lang="fr-FR" smtClean="0"/>
              <a:t>03/06/2024</a:t>
            </a:fld>
            <a:endParaRPr lang="fr-FR"/>
          </a:p>
        </p:txBody>
      </p:sp>
      <p:sp>
        <p:nvSpPr>
          <p:cNvPr id="5" name="Espace réservé du pied de page 4">
            <a:extLst>
              <a:ext uri="{FF2B5EF4-FFF2-40B4-BE49-F238E27FC236}">
                <a16:creationId xmlns:a16="http://schemas.microsoft.com/office/drawing/2014/main" id="{7AB7316B-BCBD-464C-B474-D0C7BE01CC9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337A32-919B-4D5A-9EB4-BAB90D488137}"/>
              </a:ext>
            </a:extLst>
          </p:cNvPr>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11762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E6562-735E-46CE-A3F5-B3881F899BA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0EE5D78-3C86-4170-96DA-854469C047C7}"/>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F57FCA-0AA3-4608-9127-3C951BB7D2F9}"/>
              </a:ext>
            </a:extLst>
          </p:cNvPr>
          <p:cNvSpPr>
            <a:spLocks noGrp="1"/>
          </p:cNvSpPr>
          <p:nvPr>
            <p:ph type="dt" sz="half" idx="10"/>
          </p:nvPr>
        </p:nvSpPr>
        <p:spPr/>
        <p:txBody>
          <a:bodyPr/>
          <a:lstStyle/>
          <a:p>
            <a:fld id="{2BA0B80C-9B8B-4CA9-85C1-6C2E7318C2A7}" type="datetimeFigureOut">
              <a:rPr lang="fr-FR" smtClean="0"/>
              <a:t>03/06/2024</a:t>
            </a:fld>
            <a:endParaRPr lang="fr-FR"/>
          </a:p>
        </p:txBody>
      </p:sp>
      <p:sp>
        <p:nvSpPr>
          <p:cNvPr id="5" name="Espace réservé du pied de page 4">
            <a:extLst>
              <a:ext uri="{FF2B5EF4-FFF2-40B4-BE49-F238E27FC236}">
                <a16:creationId xmlns:a16="http://schemas.microsoft.com/office/drawing/2014/main" id="{D0066284-B032-41A1-B331-2DCA39D0E7A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89CCC7-A75C-4F94-A49D-97526817A1DC}"/>
              </a:ext>
            </a:extLst>
          </p:cNvPr>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104856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7AFEEB-0D12-4115-A75F-4288D3E3546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C6FAFE7-93B1-4B96-AA1C-D4AA3BB765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2B11ED2C-7C48-4831-B5F5-A44CCC738CE5}"/>
              </a:ext>
            </a:extLst>
          </p:cNvPr>
          <p:cNvSpPr>
            <a:spLocks noGrp="1"/>
          </p:cNvSpPr>
          <p:nvPr>
            <p:ph type="dt" sz="half" idx="10"/>
          </p:nvPr>
        </p:nvSpPr>
        <p:spPr/>
        <p:txBody>
          <a:bodyPr/>
          <a:lstStyle/>
          <a:p>
            <a:fld id="{2BA0B80C-9B8B-4CA9-85C1-6C2E7318C2A7}" type="datetimeFigureOut">
              <a:rPr lang="fr-FR" smtClean="0"/>
              <a:t>03/06/2024</a:t>
            </a:fld>
            <a:endParaRPr lang="fr-FR"/>
          </a:p>
        </p:txBody>
      </p:sp>
      <p:sp>
        <p:nvSpPr>
          <p:cNvPr id="5" name="Espace réservé du pied de page 4">
            <a:extLst>
              <a:ext uri="{FF2B5EF4-FFF2-40B4-BE49-F238E27FC236}">
                <a16:creationId xmlns:a16="http://schemas.microsoft.com/office/drawing/2014/main" id="{2B0A39E8-BE04-424D-8D3D-E0ACF2C3B0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AE5B57-B6FB-4374-B4B7-14142429618E}"/>
              </a:ext>
            </a:extLst>
          </p:cNvPr>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424175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13FB2C-D50E-4FD9-ADDF-10BFFB0D2C3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F37C5DC-712E-4357-8718-AE53DE7ADBE7}"/>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B42423D-F641-402E-9CC5-C93D9BE0B19A}"/>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794211D-978C-4DDE-B973-CE227397E5F8}"/>
              </a:ext>
            </a:extLst>
          </p:cNvPr>
          <p:cNvSpPr>
            <a:spLocks noGrp="1"/>
          </p:cNvSpPr>
          <p:nvPr>
            <p:ph type="dt" sz="half" idx="10"/>
          </p:nvPr>
        </p:nvSpPr>
        <p:spPr/>
        <p:txBody>
          <a:bodyPr/>
          <a:lstStyle/>
          <a:p>
            <a:fld id="{2BA0B80C-9B8B-4CA9-85C1-6C2E7318C2A7}" type="datetimeFigureOut">
              <a:rPr lang="fr-FR" smtClean="0"/>
              <a:t>03/06/2024</a:t>
            </a:fld>
            <a:endParaRPr lang="fr-FR"/>
          </a:p>
        </p:txBody>
      </p:sp>
      <p:sp>
        <p:nvSpPr>
          <p:cNvPr id="6" name="Espace réservé du pied de page 5">
            <a:extLst>
              <a:ext uri="{FF2B5EF4-FFF2-40B4-BE49-F238E27FC236}">
                <a16:creationId xmlns:a16="http://schemas.microsoft.com/office/drawing/2014/main" id="{F2963CC6-6F6F-4F06-9640-582F173F4E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085D662-077C-4166-B37B-F3D988C1F636}"/>
              </a:ext>
            </a:extLst>
          </p:cNvPr>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207142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754EF4-4928-41AE-BD42-EE47C433EC1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0E0FCFA-DDB7-412C-8FE6-CFEDE2E3DA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9E416445-5B0A-4841-9F8C-96F3A7B88071}"/>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04E34B2-9D78-4D3D-8EC0-229C5751BD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EB7D3A7-44B5-4832-B25C-2FED405E64F2}"/>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478D2BB-6A17-460F-BD69-CFC028531534}"/>
              </a:ext>
            </a:extLst>
          </p:cNvPr>
          <p:cNvSpPr>
            <a:spLocks noGrp="1"/>
          </p:cNvSpPr>
          <p:nvPr>
            <p:ph type="dt" sz="half" idx="10"/>
          </p:nvPr>
        </p:nvSpPr>
        <p:spPr/>
        <p:txBody>
          <a:bodyPr/>
          <a:lstStyle/>
          <a:p>
            <a:fld id="{2BA0B80C-9B8B-4CA9-85C1-6C2E7318C2A7}" type="datetimeFigureOut">
              <a:rPr lang="fr-FR" smtClean="0"/>
              <a:t>03/06/2024</a:t>
            </a:fld>
            <a:endParaRPr lang="fr-FR"/>
          </a:p>
        </p:txBody>
      </p:sp>
      <p:sp>
        <p:nvSpPr>
          <p:cNvPr id="8" name="Espace réservé du pied de page 7">
            <a:extLst>
              <a:ext uri="{FF2B5EF4-FFF2-40B4-BE49-F238E27FC236}">
                <a16:creationId xmlns:a16="http://schemas.microsoft.com/office/drawing/2014/main" id="{3CC54E98-1BE4-40FF-94C2-B6C4A9C1F63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2EB386E-42C7-409E-AB30-2F2B3BFD75D8}"/>
              </a:ext>
            </a:extLst>
          </p:cNvPr>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150649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6ABE31-D21A-4087-9F30-7AFAD33511F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FE2A92B-A919-49BA-8996-470FDA024DDF}"/>
              </a:ext>
            </a:extLst>
          </p:cNvPr>
          <p:cNvSpPr>
            <a:spLocks noGrp="1"/>
          </p:cNvSpPr>
          <p:nvPr>
            <p:ph type="dt" sz="half" idx="10"/>
          </p:nvPr>
        </p:nvSpPr>
        <p:spPr/>
        <p:txBody>
          <a:bodyPr/>
          <a:lstStyle/>
          <a:p>
            <a:fld id="{2BA0B80C-9B8B-4CA9-85C1-6C2E7318C2A7}" type="datetimeFigureOut">
              <a:rPr lang="fr-FR" smtClean="0"/>
              <a:t>03/06/2024</a:t>
            </a:fld>
            <a:endParaRPr lang="fr-FR"/>
          </a:p>
        </p:txBody>
      </p:sp>
      <p:sp>
        <p:nvSpPr>
          <p:cNvPr id="4" name="Espace réservé du pied de page 3">
            <a:extLst>
              <a:ext uri="{FF2B5EF4-FFF2-40B4-BE49-F238E27FC236}">
                <a16:creationId xmlns:a16="http://schemas.microsoft.com/office/drawing/2014/main" id="{4DBA589E-F8B8-467A-A4E5-65DDE7751A4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12F74E2-8CD8-4786-8E54-8E7E673D20BF}"/>
              </a:ext>
            </a:extLst>
          </p:cNvPr>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201890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2DA3C2B-CA52-4AE1-8516-21975E8D30A4}"/>
              </a:ext>
            </a:extLst>
          </p:cNvPr>
          <p:cNvSpPr>
            <a:spLocks noGrp="1"/>
          </p:cNvSpPr>
          <p:nvPr>
            <p:ph type="dt" sz="half" idx="10"/>
          </p:nvPr>
        </p:nvSpPr>
        <p:spPr/>
        <p:txBody>
          <a:bodyPr/>
          <a:lstStyle/>
          <a:p>
            <a:fld id="{2BA0B80C-9B8B-4CA9-85C1-6C2E7318C2A7}" type="datetimeFigureOut">
              <a:rPr lang="fr-FR" smtClean="0"/>
              <a:t>03/06/2024</a:t>
            </a:fld>
            <a:endParaRPr lang="fr-FR"/>
          </a:p>
        </p:txBody>
      </p:sp>
      <p:sp>
        <p:nvSpPr>
          <p:cNvPr id="3" name="Espace réservé du pied de page 2">
            <a:extLst>
              <a:ext uri="{FF2B5EF4-FFF2-40B4-BE49-F238E27FC236}">
                <a16:creationId xmlns:a16="http://schemas.microsoft.com/office/drawing/2014/main" id="{1FCE5A46-EDA4-4BBE-8E4F-842D60427E9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79583E6-8442-490C-A449-D9A53C93338D}"/>
              </a:ext>
            </a:extLst>
          </p:cNvPr>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195923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AC4E6E-475A-4CFB-9189-E73E4B7C1CA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1FACB51-13EC-45EA-9FE2-07C83AEBD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07DC298-A57A-48E0-8BD3-0DD0783DD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FAE05B3-CB04-42AE-AA96-58A534D90B1F}"/>
              </a:ext>
            </a:extLst>
          </p:cNvPr>
          <p:cNvSpPr>
            <a:spLocks noGrp="1"/>
          </p:cNvSpPr>
          <p:nvPr>
            <p:ph type="dt" sz="half" idx="10"/>
          </p:nvPr>
        </p:nvSpPr>
        <p:spPr/>
        <p:txBody>
          <a:bodyPr/>
          <a:lstStyle/>
          <a:p>
            <a:fld id="{2BA0B80C-9B8B-4CA9-85C1-6C2E7318C2A7}" type="datetimeFigureOut">
              <a:rPr lang="fr-FR" smtClean="0"/>
              <a:t>03/06/2024</a:t>
            </a:fld>
            <a:endParaRPr lang="fr-FR"/>
          </a:p>
        </p:txBody>
      </p:sp>
      <p:sp>
        <p:nvSpPr>
          <p:cNvPr id="6" name="Espace réservé du pied de page 5">
            <a:extLst>
              <a:ext uri="{FF2B5EF4-FFF2-40B4-BE49-F238E27FC236}">
                <a16:creationId xmlns:a16="http://schemas.microsoft.com/office/drawing/2014/main" id="{864FAFD3-F906-42BF-A3AD-3CD7894115C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775D489-025B-4232-B728-F58E16B073A6}"/>
              </a:ext>
            </a:extLst>
          </p:cNvPr>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1567530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B6C68D-3A48-4C5F-8900-EFD40C3B2E7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4A2A7CE-5D2E-453B-A6A7-44DF75909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57A93EE-E02C-4D72-9448-0F84A47042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40EE32A-60B8-4854-A6D5-593B2EC1E78B}"/>
              </a:ext>
            </a:extLst>
          </p:cNvPr>
          <p:cNvSpPr>
            <a:spLocks noGrp="1"/>
          </p:cNvSpPr>
          <p:nvPr>
            <p:ph type="dt" sz="half" idx="10"/>
          </p:nvPr>
        </p:nvSpPr>
        <p:spPr/>
        <p:txBody>
          <a:bodyPr/>
          <a:lstStyle/>
          <a:p>
            <a:fld id="{2BA0B80C-9B8B-4CA9-85C1-6C2E7318C2A7}" type="datetimeFigureOut">
              <a:rPr lang="fr-FR" smtClean="0"/>
              <a:t>03/06/2024</a:t>
            </a:fld>
            <a:endParaRPr lang="fr-FR"/>
          </a:p>
        </p:txBody>
      </p:sp>
      <p:sp>
        <p:nvSpPr>
          <p:cNvPr id="6" name="Espace réservé du pied de page 5">
            <a:extLst>
              <a:ext uri="{FF2B5EF4-FFF2-40B4-BE49-F238E27FC236}">
                <a16:creationId xmlns:a16="http://schemas.microsoft.com/office/drawing/2014/main" id="{6AF560DA-68E8-440F-B155-6602912FCF3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0972E96-03BB-45DB-9E14-6F1EAEFB92F0}"/>
              </a:ext>
            </a:extLst>
          </p:cNvPr>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314335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5FD96B8-6F05-49AC-9E1D-ED6F11DA11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DD28AC4-D8BE-468D-9545-DD8D789FE7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66F5860-9651-4B51-A4E1-57B4C85EB6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0B80C-9B8B-4CA9-85C1-6C2E7318C2A7}" type="datetimeFigureOut">
              <a:rPr lang="fr-FR" smtClean="0"/>
              <a:t>03/06/2024</a:t>
            </a:fld>
            <a:endParaRPr lang="fr-FR"/>
          </a:p>
        </p:txBody>
      </p:sp>
      <p:sp>
        <p:nvSpPr>
          <p:cNvPr id="5" name="Espace réservé du pied de page 4">
            <a:extLst>
              <a:ext uri="{FF2B5EF4-FFF2-40B4-BE49-F238E27FC236}">
                <a16:creationId xmlns:a16="http://schemas.microsoft.com/office/drawing/2014/main" id="{20252818-B908-4770-B463-3F7767576F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EA3AE0C-C319-4A18-A4A5-1CAA07C1E1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ADE5F-7290-4D8D-B92D-D494B4A057E8}" type="slidenum">
              <a:rPr lang="fr-FR" smtClean="0"/>
              <a:t>‹N°›</a:t>
            </a:fld>
            <a:endParaRPr lang="fr-FR"/>
          </a:p>
        </p:txBody>
      </p:sp>
    </p:spTree>
    <p:extLst>
      <p:ext uri="{BB962C8B-B14F-4D97-AF65-F5344CB8AC3E}">
        <p14:creationId xmlns:p14="http://schemas.microsoft.com/office/powerpoint/2010/main" val="25860960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2" descr="Résultat de recherche d'images pour &quot;agence nationale du sport&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 name="AutoShape 4" descr="Résultat de recherche d'images pour &quot;agence nationale du sport&quo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967" y="160338"/>
            <a:ext cx="3178065" cy="89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Google Shape;46;p2">
            <a:extLst>
              <a:ext uri="{FF2B5EF4-FFF2-40B4-BE49-F238E27FC236}">
                <a16:creationId xmlns:a16="http://schemas.microsoft.com/office/drawing/2014/main" id="{851AA0D5-0423-405E-86BF-08BD6130D351}"/>
              </a:ext>
            </a:extLst>
          </p:cNvPr>
          <p:cNvSpPr txBox="1"/>
          <p:nvPr/>
        </p:nvSpPr>
        <p:spPr>
          <a:xfrm>
            <a:off x="1" y="5072936"/>
            <a:ext cx="12191999" cy="184661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45700" tIns="45700" rIns="45700" bIns="45700" anchor="t" anchorCtr="0">
            <a:spAutoFit/>
          </a:bodyPr>
          <a:lstStyle/>
          <a:p>
            <a:pPr algn="ctr">
              <a:buClr>
                <a:srgbClr val="FFFFFF"/>
              </a:buClr>
              <a:buSzPts val="2400"/>
              <a:buFont typeface="Arial"/>
              <a:buNone/>
            </a:pPr>
            <a:endParaRPr lang="en-US" sz="3200" kern="0" dirty="0">
              <a:solidFill>
                <a:schemeClr val="bg1"/>
              </a:solidFill>
              <a:effectLst>
                <a:outerShdw blurRad="38100" dist="38100" dir="2700000" algn="tl">
                  <a:srgbClr val="000000">
                    <a:alpha val="43137"/>
                  </a:srgbClr>
                </a:outerShdw>
              </a:effectLst>
              <a:latin typeface="Arial"/>
              <a:ea typeface="Arial"/>
              <a:cs typeface="Arial"/>
              <a:sym typeface="Arial"/>
            </a:endParaRPr>
          </a:p>
          <a:p>
            <a:pPr algn="ctr">
              <a:buClr>
                <a:srgbClr val="FFFFFF"/>
              </a:buClr>
              <a:buSzPts val="2400"/>
              <a:buFont typeface="Arial"/>
              <a:buNone/>
            </a:pPr>
            <a:r>
              <a:rPr lang="en-US" sz="3600" kern="0" dirty="0">
                <a:solidFill>
                  <a:schemeClr val="bg1"/>
                </a:solidFill>
                <a:effectLst>
                  <a:outerShdw blurRad="38100" dist="38100" dir="2700000" algn="tl">
                    <a:srgbClr val="000000">
                      <a:alpha val="43137"/>
                    </a:srgbClr>
                  </a:outerShdw>
                </a:effectLst>
                <a:latin typeface="Arial"/>
                <a:ea typeface="Arial"/>
                <a:cs typeface="Arial"/>
                <a:sym typeface="Arial"/>
              </a:rPr>
              <a:t>OUVERTURE DU DISPOSITIF DES LE 1er JUIN</a:t>
            </a:r>
          </a:p>
          <a:p>
            <a:pPr algn="ctr">
              <a:buClr>
                <a:srgbClr val="FFFFFF"/>
              </a:buClr>
              <a:buSzPts val="2400"/>
              <a:buFont typeface="Arial"/>
              <a:buNone/>
            </a:pPr>
            <a:endParaRPr lang="en-US" sz="3200" kern="0" dirty="0">
              <a:solidFill>
                <a:schemeClr val="bg1"/>
              </a:solidFill>
              <a:effectLst>
                <a:outerShdw blurRad="38100" dist="38100" dir="2700000" algn="tl">
                  <a:srgbClr val="000000">
                    <a:alpha val="43137"/>
                  </a:srgbClr>
                </a:outerShdw>
              </a:effectLst>
              <a:latin typeface="Arial"/>
              <a:ea typeface="Arial"/>
              <a:cs typeface="Arial"/>
              <a:sym typeface="Arial"/>
            </a:endParaRPr>
          </a:p>
          <a:p>
            <a:pPr algn="ctr">
              <a:buClr>
                <a:srgbClr val="FFFFFF"/>
              </a:buClr>
              <a:buSzPts val="2400"/>
              <a:buFont typeface="Arial"/>
              <a:buNone/>
            </a:pPr>
            <a:endParaRPr sz="1400" kern="0" dirty="0">
              <a:solidFill>
                <a:schemeClr val="bg1"/>
              </a:solidFill>
              <a:latin typeface="Arial"/>
              <a:ea typeface="Arial"/>
              <a:cs typeface="Arial"/>
              <a:sym typeface="Arial"/>
            </a:endParaRPr>
          </a:p>
        </p:txBody>
      </p:sp>
      <p:sp>
        <p:nvSpPr>
          <p:cNvPr id="8" name="Rectangle 7">
            <a:extLst>
              <a:ext uri="{FF2B5EF4-FFF2-40B4-BE49-F238E27FC236}">
                <a16:creationId xmlns:a16="http://schemas.microsoft.com/office/drawing/2014/main" id="{104AC289-6090-40B8-BD58-3FFC8B1D73A5}"/>
              </a:ext>
            </a:extLst>
          </p:cNvPr>
          <p:cNvSpPr/>
          <p:nvPr/>
        </p:nvSpPr>
        <p:spPr>
          <a:xfrm>
            <a:off x="5284025" y="3013537"/>
            <a:ext cx="1467068" cy="64633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fr-FR" sz="3600" b="1" kern="0" dirty="0">
                <a:solidFill>
                  <a:schemeClr val="bg1"/>
                </a:solidFill>
                <a:effectLst>
                  <a:outerShdw blurRad="38100" dist="38100" dir="2700000" algn="tl">
                    <a:srgbClr val="000000">
                      <a:alpha val="43137"/>
                    </a:srgbClr>
                  </a:outerShdw>
                </a:effectLst>
                <a:latin typeface="Arial"/>
                <a:ea typeface="Arial"/>
                <a:cs typeface="Arial"/>
                <a:sym typeface="Arial"/>
              </a:rPr>
              <a:t> 2024 </a:t>
            </a:r>
            <a:endParaRPr lang="fr-FR" sz="3600" dirty="0">
              <a:solidFill>
                <a:schemeClr val="bg1"/>
              </a:solidFill>
              <a:effectLst>
                <a:outerShdw blurRad="38100" dist="38100" dir="2700000" algn="tl">
                  <a:srgbClr val="000000">
                    <a:alpha val="43137"/>
                  </a:srgbClr>
                </a:outerShdw>
              </a:effectLst>
            </a:endParaRPr>
          </a:p>
        </p:txBody>
      </p:sp>
      <p:pic>
        <p:nvPicPr>
          <p:cNvPr id="7" name="Image 6">
            <a:extLst>
              <a:ext uri="{FF2B5EF4-FFF2-40B4-BE49-F238E27FC236}">
                <a16:creationId xmlns:a16="http://schemas.microsoft.com/office/drawing/2014/main" id="{9086AA8E-3C61-494B-A2F2-1F4A01B2B320}"/>
              </a:ext>
            </a:extLst>
          </p:cNvPr>
          <p:cNvPicPr>
            <a:picLocks noChangeAspect="1"/>
          </p:cNvPicPr>
          <p:nvPr/>
        </p:nvPicPr>
        <p:blipFill>
          <a:blip r:embed="rId3"/>
          <a:stretch>
            <a:fillRect/>
          </a:stretch>
        </p:blipFill>
        <p:spPr>
          <a:xfrm>
            <a:off x="4976313" y="1748210"/>
            <a:ext cx="2082491" cy="788258"/>
          </a:xfrm>
          <a:prstGeom prst="rect">
            <a:avLst/>
          </a:prstGeom>
        </p:spPr>
      </p:pic>
      <p:pic>
        <p:nvPicPr>
          <p:cNvPr id="2" name="Image 1">
            <a:extLst>
              <a:ext uri="{FF2B5EF4-FFF2-40B4-BE49-F238E27FC236}">
                <a16:creationId xmlns:a16="http://schemas.microsoft.com/office/drawing/2014/main" id="{FC530611-14D3-4068-A3D2-F3A381A2B56F}"/>
              </a:ext>
            </a:extLst>
          </p:cNvPr>
          <p:cNvPicPr>
            <a:picLocks noChangeAspect="1"/>
          </p:cNvPicPr>
          <p:nvPr/>
        </p:nvPicPr>
        <p:blipFill>
          <a:blip r:embed="rId4"/>
          <a:stretch>
            <a:fillRect/>
          </a:stretch>
        </p:blipFill>
        <p:spPr>
          <a:xfrm>
            <a:off x="0" y="7937"/>
            <a:ext cx="4248578" cy="5064999"/>
          </a:xfrm>
          <a:prstGeom prst="rect">
            <a:avLst/>
          </a:prstGeom>
        </p:spPr>
      </p:pic>
      <p:pic>
        <p:nvPicPr>
          <p:cNvPr id="3" name="Image 2">
            <a:extLst>
              <a:ext uri="{FF2B5EF4-FFF2-40B4-BE49-F238E27FC236}">
                <a16:creationId xmlns:a16="http://schemas.microsoft.com/office/drawing/2014/main" id="{2067775A-9F67-4EF1-9D43-E8EB8F7C314D}"/>
              </a:ext>
            </a:extLst>
          </p:cNvPr>
          <p:cNvPicPr>
            <a:picLocks noChangeAspect="1"/>
          </p:cNvPicPr>
          <p:nvPr/>
        </p:nvPicPr>
        <p:blipFill>
          <a:blip r:embed="rId5"/>
          <a:stretch>
            <a:fillRect/>
          </a:stretch>
        </p:blipFill>
        <p:spPr>
          <a:xfrm>
            <a:off x="7786541" y="-1"/>
            <a:ext cx="4405460" cy="5085065"/>
          </a:xfrm>
          <a:prstGeom prst="rect">
            <a:avLst/>
          </a:prstGeom>
        </p:spPr>
      </p:pic>
    </p:spTree>
    <p:extLst>
      <p:ext uri="{BB962C8B-B14F-4D97-AF65-F5344CB8AC3E}">
        <p14:creationId xmlns:p14="http://schemas.microsoft.com/office/powerpoint/2010/main" val="3172789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2" descr="Résultat de recherche d'images pour &quot;agence nationale du sport&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 name="AutoShape 4" descr="Résultat de recherche d'images pour &quot;agence nationale du sport&quo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20" name="Google Shape;46;p2">
            <a:extLst>
              <a:ext uri="{FF2B5EF4-FFF2-40B4-BE49-F238E27FC236}">
                <a16:creationId xmlns:a16="http://schemas.microsoft.com/office/drawing/2014/main" id="{851AA0D5-0423-405E-86BF-08BD6130D351}"/>
              </a:ext>
            </a:extLst>
          </p:cNvPr>
          <p:cNvSpPr txBox="1"/>
          <p:nvPr/>
        </p:nvSpPr>
        <p:spPr>
          <a:xfrm>
            <a:off x="0" y="2257443"/>
            <a:ext cx="12192000" cy="5201384"/>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45700" tIns="45700" rIns="45700" bIns="45700" anchor="t" anchorCtr="0">
            <a:spAutoFit/>
          </a:bodyPr>
          <a:lstStyle/>
          <a:p>
            <a:pPr lvl="0" algn="ctr">
              <a:buClr>
                <a:srgbClr val="FFFFFF"/>
              </a:buClr>
              <a:buSzPts val="2400"/>
            </a:pPr>
            <a:endParaRPr lang="fr-FR" sz="1400" kern="0" dirty="0">
              <a:solidFill>
                <a:prstClr val="white"/>
              </a:solidFill>
              <a:latin typeface="Arial"/>
              <a:ea typeface="Arial"/>
              <a:cs typeface="Arial"/>
              <a:sym typeface="Arial"/>
            </a:endParaRPr>
          </a:p>
          <a:p>
            <a:pPr lvl="0" algn="ctr">
              <a:buClr>
                <a:srgbClr val="FFFFFF"/>
              </a:buClr>
              <a:buSzPts val="2400"/>
            </a:pPr>
            <a:r>
              <a:rPr lang="fr-FR" sz="4000" kern="0" dirty="0">
                <a:solidFill>
                  <a:prstClr val="white"/>
                </a:solidFill>
                <a:effectLst>
                  <a:outerShdw blurRad="38100" dist="38100" dir="2700000" algn="tl">
                    <a:srgbClr val="000000">
                      <a:alpha val="43137"/>
                    </a:srgbClr>
                  </a:outerShdw>
                </a:effectLst>
                <a:latin typeface="Arial"/>
                <a:ea typeface="Arial"/>
                <a:cs typeface="Arial"/>
                <a:sym typeface="Arial"/>
              </a:rPr>
              <a:t>Dans le </a:t>
            </a:r>
            <a:r>
              <a:rPr lang="fr-FR" sz="4000" b="1" kern="0" dirty="0">
                <a:solidFill>
                  <a:prstClr val="white"/>
                </a:solidFill>
                <a:effectLst>
                  <a:outerShdw blurRad="38100" dist="38100" dir="2700000" algn="tl">
                    <a:srgbClr val="000000">
                      <a:alpha val="43137"/>
                    </a:srgbClr>
                  </a:outerShdw>
                </a:effectLst>
                <a:latin typeface="Arial"/>
                <a:ea typeface="Arial"/>
                <a:cs typeface="Arial"/>
                <a:sym typeface="Arial"/>
              </a:rPr>
              <a:t>Grand Est </a:t>
            </a:r>
            <a:r>
              <a:rPr lang="fr-FR" sz="4000" kern="0" dirty="0">
                <a:solidFill>
                  <a:prstClr val="white"/>
                </a:solidFill>
                <a:effectLst>
                  <a:outerShdw blurRad="38100" dist="38100" dir="2700000" algn="tl">
                    <a:srgbClr val="000000">
                      <a:alpha val="43137"/>
                    </a:srgbClr>
                  </a:outerShdw>
                </a:effectLst>
                <a:latin typeface="Arial"/>
                <a:ea typeface="Arial"/>
                <a:cs typeface="Arial"/>
                <a:sym typeface="Arial"/>
              </a:rPr>
              <a:t>en </a:t>
            </a:r>
            <a:r>
              <a:rPr lang="fr-FR" sz="4000" b="1" kern="0" dirty="0">
                <a:solidFill>
                  <a:prstClr val="white"/>
                </a:solidFill>
                <a:effectLst>
                  <a:outerShdw blurRad="38100" dist="38100" dir="2700000" algn="tl">
                    <a:srgbClr val="000000">
                      <a:alpha val="43137"/>
                    </a:srgbClr>
                  </a:outerShdw>
                </a:effectLst>
                <a:latin typeface="Arial"/>
                <a:ea typeface="Arial"/>
                <a:cs typeface="Arial"/>
                <a:sym typeface="Arial"/>
              </a:rPr>
              <a:t>2023</a:t>
            </a:r>
            <a:r>
              <a:rPr lang="fr-FR" sz="4000" kern="0" dirty="0">
                <a:solidFill>
                  <a:prstClr val="white"/>
                </a:solidFill>
                <a:effectLst>
                  <a:outerShdw blurRad="38100" dist="38100" dir="2700000" algn="tl">
                    <a:srgbClr val="000000">
                      <a:alpha val="43137"/>
                    </a:srgbClr>
                  </a:outerShdw>
                </a:effectLst>
                <a:latin typeface="Arial"/>
                <a:ea typeface="Arial"/>
                <a:cs typeface="Arial"/>
                <a:sym typeface="Arial"/>
              </a:rPr>
              <a:t>, c’est:</a:t>
            </a:r>
          </a:p>
          <a:p>
            <a:pPr algn="ctr">
              <a:buClr>
                <a:srgbClr val="FFFFFF"/>
              </a:buClr>
              <a:buSzPts val="2400"/>
            </a:pPr>
            <a:endParaRPr lang="fr-FR" sz="4000" b="1" kern="0" dirty="0">
              <a:solidFill>
                <a:schemeClr val="bg1"/>
              </a:solidFill>
              <a:effectLst>
                <a:outerShdw blurRad="38100" dist="38100" dir="2700000" algn="tl">
                  <a:srgbClr val="000000">
                    <a:alpha val="43137"/>
                  </a:srgbClr>
                </a:outerShdw>
              </a:effectLst>
              <a:latin typeface="Arial"/>
              <a:ea typeface="Arial"/>
              <a:cs typeface="Arial"/>
              <a:sym typeface="Arial"/>
            </a:endParaRPr>
          </a:p>
          <a:p>
            <a:pPr algn="ctr">
              <a:buClr>
                <a:srgbClr val="FFFFFF"/>
              </a:buClr>
              <a:buSzPts val="2400"/>
            </a:pPr>
            <a:r>
              <a:rPr lang="fr-FR" sz="4000" b="1" kern="0" dirty="0">
                <a:solidFill>
                  <a:schemeClr val="bg1"/>
                </a:solidFill>
                <a:effectLst>
                  <a:outerShdw blurRad="38100" dist="38100" dir="2700000" algn="tl">
                    <a:srgbClr val="000000">
                      <a:alpha val="43137"/>
                    </a:srgbClr>
                  </a:outerShdw>
                </a:effectLst>
                <a:latin typeface="Arial"/>
                <a:ea typeface="Arial"/>
                <a:cs typeface="Arial"/>
                <a:sym typeface="Arial"/>
              </a:rPr>
              <a:t>98 000 bénéficiaires </a:t>
            </a:r>
            <a:r>
              <a:rPr lang="fr-FR" sz="4000" kern="0" dirty="0">
                <a:solidFill>
                  <a:schemeClr val="bg1"/>
                </a:solidFill>
                <a:effectLst>
                  <a:outerShdw blurRad="38100" dist="38100" dir="2700000" algn="tl">
                    <a:srgbClr val="000000">
                      <a:alpha val="43137"/>
                    </a:srgbClr>
                  </a:outerShdw>
                </a:effectLst>
                <a:latin typeface="Arial"/>
                <a:ea typeface="Arial"/>
                <a:cs typeface="Arial"/>
                <a:sym typeface="Arial"/>
              </a:rPr>
              <a:t>(+ 13,4 % et + 12 000 jeunes)</a:t>
            </a:r>
          </a:p>
          <a:p>
            <a:pPr algn="ctr">
              <a:buClr>
                <a:srgbClr val="FFFFFF"/>
              </a:buClr>
              <a:buSzPts val="2400"/>
            </a:pPr>
            <a:endParaRPr lang="fr-FR" sz="2000" kern="0" dirty="0">
              <a:solidFill>
                <a:schemeClr val="bg1"/>
              </a:solidFill>
              <a:effectLst>
                <a:outerShdw blurRad="38100" dist="38100" dir="2700000" algn="tl">
                  <a:srgbClr val="000000">
                    <a:alpha val="43137"/>
                  </a:srgbClr>
                </a:outerShdw>
              </a:effectLst>
              <a:latin typeface="Arial"/>
              <a:ea typeface="Arial"/>
              <a:cs typeface="Arial"/>
              <a:sym typeface="Arial"/>
            </a:endParaRPr>
          </a:p>
          <a:p>
            <a:pPr algn="ctr">
              <a:buClr>
                <a:srgbClr val="FFFFFF"/>
              </a:buClr>
              <a:buSzPts val="2400"/>
              <a:buFont typeface="Arial"/>
              <a:buNone/>
            </a:pPr>
            <a:r>
              <a:rPr lang="fr-FR" sz="4000" b="1" kern="0" dirty="0">
                <a:solidFill>
                  <a:schemeClr val="bg1"/>
                </a:solidFill>
                <a:effectLst>
                  <a:outerShdw blurRad="38100" dist="38100" dir="2700000" algn="tl">
                    <a:srgbClr val="000000">
                      <a:alpha val="43137"/>
                    </a:srgbClr>
                  </a:outerShdw>
                </a:effectLst>
                <a:latin typeface="Arial"/>
                <a:ea typeface="Arial"/>
                <a:cs typeface="Arial"/>
                <a:sym typeface="Arial"/>
              </a:rPr>
              <a:t>5 450 structures </a:t>
            </a:r>
            <a:r>
              <a:rPr lang="fr-FR" sz="4000" kern="0" dirty="0">
                <a:solidFill>
                  <a:schemeClr val="bg1"/>
                </a:solidFill>
                <a:effectLst>
                  <a:outerShdw blurRad="38100" dist="38100" dir="2700000" algn="tl">
                    <a:srgbClr val="000000">
                      <a:alpha val="43137"/>
                    </a:srgbClr>
                  </a:outerShdw>
                </a:effectLst>
                <a:latin typeface="Arial"/>
                <a:ea typeface="Arial"/>
                <a:cs typeface="Arial"/>
                <a:sym typeface="Arial"/>
              </a:rPr>
              <a:t>sportives (+10 %)</a:t>
            </a:r>
          </a:p>
          <a:p>
            <a:pPr algn="ctr">
              <a:buClr>
                <a:srgbClr val="FFFFFF"/>
              </a:buClr>
              <a:buSzPts val="2400"/>
              <a:buFont typeface="Arial"/>
              <a:buNone/>
            </a:pPr>
            <a:endParaRPr lang="fr-FR" sz="2000" kern="0" dirty="0">
              <a:solidFill>
                <a:schemeClr val="bg1"/>
              </a:solidFill>
              <a:effectLst>
                <a:outerShdw blurRad="38100" dist="38100" dir="2700000" algn="tl">
                  <a:srgbClr val="000000">
                    <a:alpha val="43137"/>
                  </a:srgbClr>
                </a:outerShdw>
              </a:effectLst>
              <a:latin typeface="Arial"/>
              <a:ea typeface="Arial"/>
              <a:cs typeface="Arial"/>
              <a:sym typeface="Arial"/>
            </a:endParaRPr>
          </a:p>
          <a:p>
            <a:pPr algn="ctr">
              <a:buClr>
                <a:srgbClr val="FFFFFF"/>
              </a:buClr>
              <a:buSzPts val="2400"/>
              <a:buFont typeface="Arial"/>
              <a:buNone/>
            </a:pPr>
            <a:r>
              <a:rPr lang="fr-FR" sz="4000" b="1" kern="0" dirty="0">
                <a:solidFill>
                  <a:schemeClr val="bg1"/>
                </a:solidFill>
                <a:effectLst>
                  <a:outerShdw blurRad="38100" dist="38100" dir="2700000" algn="tl">
                    <a:srgbClr val="000000">
                      <a:alpha val="43137"/>
                    </a:srgbClr>
                  </a:outerShdw>
                </a:effectLst>
                <a:latin typeface="Arial"/>
                <a:ea typeface="Arial"/>
                <a:cs typeface="Arial"/>
                <a:sym typeface="Arial"/>
              </a:rPr>
              <a:t> 85 disciplines </a:t>
            </a:r>
            <a:r>
              <a:rPr lang="fr-FR" sz="4000" kern="0" dirty="0">
                <a:solidFill>
                  <a:schemeClr val="bg1"/>
                </a:solidFill>
                <a:effectLst>
                  <a:outerShdw blurRad="38100" dist="38100" dir="2700000" algn="tl">
                    <a:srgbClr val="000000">
                      <a:alpha val="43137"/>
                    </a:srgbClr>
                  </a:outerShdw>
                </a:effectLst>
                <a:latin typeface="Arial"/>
                <a:ea typeface="Arial"/>
                <a:cs typeface="Arial"/>
                <a:sym typeface="Arial"/>
              </a:rPr>
              <a:t>représentées</a:t>
            </a:r>
          </a:p>
          <a:p>
            <a:pPr algn="ctr">
              <a:buClr>
                <a:srgbClr val="FFFFFF"/>
              </a:buClr>
              <a:buSzPts val="2400"/>
              <a:buFont typeface="Arial"/>
              <a:buNone/>
            </a:pPr>
            <a:endParaRPr lang="fr-FR" sz="4000" kern="0" dirty="0">
              <a:solidFill>
                <a:schemeClr val="bg1"/>
              </a:solidFill>
              <a:latin typeface="Arial"/>
              <a:ea typeface="Arial"/>
              <a:cs typeface="Arial"/>
              <a:sym typeface="Arial"/>
            </a:endParaRPr>
          </a:p>
          <a:p>
            <a:pPr algn="ctr">
              <a:buClr>
                <a:srgbClr val="FFFFFF"/>
              </a:buClr>
              <a:buSzPts val="2400"/>
              <a:buFont typeface="Arial"/>
              <a:buNone/>
            </a:pPr>
            <a:endParaRPr lang="fr-FR" sz="2400" kern="0" dirty="0">
              <a:solidFill>
                <a:schemeClr val="bg1"/>
              </a:solidFill>
              <a:latin typeface="Arial"/>
              <a:ea typeface="Arial"/>
              <a:cs typeface="Arial"/>
              <a:sym typeface="Arial"/>
            </a:endParaRPr>
          </a:p>
          <a:p>
            <a:pPr algn="ctr">
              <a:buClr>
                <a:srgbClr val="FFFFFF"/>
              </a:buClr>
              <a:buSzPts val="2400"/>
              <a:buFont typeface="Arial"/>
              <a:buNone/>
            </a:pPr>
            <a:endParaRPr sz="1400" kern="0" dirty="0">
              <a:solidFill>
                <a:schemeClr val="bg1"/>
              </a:solidFill>
              <a:latin typeface="Arial"/>
              <a:ea typeface="Arial"/>
              <a:cs typeface="Arial"/>
              <a:sym typeface="Arial"/>
            </a:endParaRPr>
          </a:p>
        </p:txBody>
      </p:sp>
      <p:pic>
        <p:nvPicPr>
          <p:cNvPr id="2" name="Image 1">
            <a:extLst>
              <a:ext uri="{FF2B5EF4-FFF2-40B4-BE49-F238E27FC236}">
                <a16:creationId xmlns:a16="http://schemas.microsoft.com/office/drawing/2014/main" id="{D4EA205E-DF88-4AAE-9361-4016BB2238A5}"/>
              </a:ext>
            </a:extLst>
          </p:cNvPr>
          <p:cNvPicPr>
            <a:picLocks noChangeAspect="1"/>
          </p:cNvPicPr>
          <p:nvPr/>
        </p:nvPicPr>
        <p:blipFill>
          <a:blip r:embed="rId2"/>
          <a:stretch>
            <a:fillRect/>
          </a:stretch>
        </p:blipFill>
        <p:spPr>
          <a:xfrm>
            <a:off x="4232498" y="473042"/>
            <a:ext cx="3727003" cy="1410937"/>
          </a:xfrm>
          <a:prstGeom prst="rect">
            <a:avLst/>
          </a:prstGeom>
        </p:spPr>
      </p:pic>
    </p:spTree>
    <p:extLst>
      <p:ext uri="{BB962C8B-B14F-4D97-AF65-F5344CB8AC3E}">
        <p14:creationId xmlns:p14="http://schemas.microsoft.com/office/powerpoint/2010/main" val="198191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2" descr="Résultat de recherche d'images pour &quot;agence nationale du sport&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 name="AutoShape 4" descr="Résultat de recherche d'images pour &quot;agence nationale du sport&quo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20" name="Google Shape;46;p2">
            <a:extLst>
              <a:ext uri="{FF2B5EF4-FFF2-40B4-BE49-F238E27FC236}">
                <a16:creationId xmlns:a16="http://schemas.microsoft.com/office/drawing/2014/main" id="{851AA0D5-0423-405E-86BF-08BD6130D351}"/>
              </a:ext>
            </a:extLst>
          </p:cNvPr>
          <p:cNvSpPr txBox="1"/>
          <p:nvPr/>
        </p:nvSpPr>
        <p:spPr>
          <a:xfrm>
            <a:off x="0" y="923524"/>
            <a:ext cx="12192000" cy="73862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45700" tIns="45700" rIns="45700" bIns="45700" anchor="t" anchorCtr="0">
            <a:spAutoFit/>
          </a:bodyPr>
          <a:lstStyle/>
          <a:p>
            <a:pPr lvl="0" algn="ctr">
              <a:buClr>
                <a:srgbClr val="FFFFFF"/>
              </a:buClr>
              <a:buSzPts val="2400"/>
            </a:pPr>
            <a:endParaRPr lang="fr-FR" sz="1400" kern="0" dirty="0">
              <a:solidFill>
                <a:prstClr val="white"/>
              </a:solidFill>
              <a:latin typeface="Arial"/>
              <a:ea typeface="Arial"/>
              <a:cs typeface="Arial"/>
              <a:sym typeface="Arial"/>
            </a:endParaRPr>
          </a:p>
          <a:p>
            <a:pPr algn="ctr">
              <a:buClr>
                <a:srgbClr val="FFFFFF"/>
              </a:buClr>
              <a:buSzPts val="2400"/>
              <a:buFont typeface="Arial"/>
              <a:buNone/>
            </a:pPr>
            <a:r>
              <a:rPr lang="fr-FR" sz="1400" kern="0" dirty="0">
                <a:solidFill>
                  <a:schemeClr val="bg1"/>
                </a:solidFill>
                <a:latin typeface="Arial"/>
                <a:ea typeface="Arial"/>
                <a:cs typeface="Arial"/>
                <a:sym typeface="Arial"/>
              </a:rPr>
              <a:t>BILAN 2023 : LES BENEFICIAIRES ET TAUX DE RECOURS PAR DEPARTEMENT  </a:t>
            </a:r>
          </a:p>
          <a:p>
            <a:pPr algn="ctr">
              <a:buClr>
                <a:srgbClr val="FFFFFF"/>
              </a:buClr>
              <a:buSzPts val="2400"/>
              <a:buFont typeface="Arial"/>
              <a:buNone/>
            </a:pPr>
            <a:endParaRPr sz="1400" kern="0" dirty="0">
              <a:solidFill>
                <a:schemeClr val="bg1"/>
              </a:solidFill>
              <a:latin typeface="Arial"/>
              <a:ea typeface="Arial"/>
              <a:cs typeface="Arial"/>
              <a:sym typeface="Arial"/>
            </a:endParaRPr>
          </a:p>
        </p:txBody>
      </p:sp>
      <p:pic>
        <p:nvPicPr>
          <p:cNvPr id="2" name="Image 1">
            <a:extLst>
              <a:ext uri="{FF2B5EF4-FFF2-40B4-BE49-F238E27FC236}">
                <a16:creationId xmlns:a16="http://schemas.microsoft.com/office/drawing/2014/main" id="{D4EA205E-DF88-4AAE-9361-4016BB2238A5}"/>
              </a:ext>
            </a:extLst>
          </p:cNvPr>
          <p:cNvPicPr>
            <a:picLocks noChangeAspect="1"/>
          </p:cNvPicPr>
          <p:nvPr/>
        </p:nvPicPr>
        <p:blipFill>
          <a:blip r:embed="rId2"/>
          <a:stretch>
            <a:fillRect/>
          </a:stretch>
        </p:blipFill>
        <p:spPr>
          <a:xfrm>
            <a:off x="5186779" y="160338"/>
            <a:ext cx="1818442" cy="688410"/>
          </a:xfrm>
          <a:prstGeom prst="rect">
            <a:avLst/>
          </a:prstGeom>
        </p:spPr>
      </p:pic>
      <p:pic>
        <p:nvPicPr>
          <p:cNvPr id="9" name="Image 8">
            <a:extLst>
              <a:ext uri="{FF2B5EF4-FFF2-40B4-BE49-F238E27FC236}">
                <a16:creationId xmlns:a16="http://schemas.microsoft.com/office/drawing/2014/main" id="{14AD7181-149D-4625-9DE4-76ECC4DEB28A}"/>
              </a:ext>
            </a:extLst>
          </p:cNvPr>
          <p:cNvPicPr>
            <a:picLocks noChangeAspect="1"/>
          </p:cNvPicPr>
          <p:nvPr/>
        </p:nvPicPr>
        <p:blipFill>
          <a:blip r:embed="rId3"/>
          <a:stretch>
            <a:fillRect/>
          </a:stretch>
        </p:blipFill>
        <p:spPr>
          <a:xfrm>
            <a:off x="7924799" y="1944002"/>
            <a:ext cx="4137493" cy="2118959"/>
          </a:xfrm>
          <a:prstGeom prst="rect">
            <a:avLst/>
          </a:prstGeom>
        </p:spPr>
      </p:pic>
      <p:pic>
        <p:nvPicPr>
          <p:cNvPr id="6" name="Image 5">
            <a:extLst>
              <a:ext uri="{FF2B5EF4-FFF2-40B4-BE49-F238E27FC236}">
                <a16:creationId xmlns:a16="http://schemas.microsoft.com/office/drawing/2014/main" id="{8938512E-E44E-40C0-94B3-3016A36ACF05}"/>
              </a:ext>
            </a:extLst>
          </p:cNvPr>
          <p:cNvPicPr>
            <a:picLocks noChangeAspect="1"/>
          </p:cNvPicPr>
          <p:nvPr/>
        </p:nvPicPr>
        <p:blipFill>
          <a:blip r:embed="rId4"/>
          <a:stretch>
            <a:fillRect/>
          </a:stretch>
        </p:blipFill>
        <p:spPr>
          <a:xfrm>
            <a:off x="684359" y="1736923"/>
            <a:ext cx="6535062" cy="5001323"/>
          </a:xfrm>
          <a:prstGeom prst="rect">
            <a:avLst/>
          </a:prstGeom>
        </p:spPr>
      </p:pic>
    </p:spTree>
    <p:extLst>
      <p:ext uri="{BB962C8B-B14F-4D97-AF65-F5344CB8AC3E}">
        <p14:creationId xmlns:p14="http://schemas.microsoft.com/office/powerpoint/2010/main" val="213968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2" descr="Résultat de recherche d'images pour &quot;agence nationale du sport&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 name="AutoShape 4" descr="Résultat de recherche d'images pour &quot;agence nationale du sport&quo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20" name="Google Shape;46;p2">
            <a:extLst>
              <a:ext uri="{FF2B5EF4-FFF2-40B4-BE49-F238E27FC236}">
                <a16:creationId xmlns:a16="http://schemas.microsoft.com/office/drawing/2014/main" id="{851AA0D5-0423-405E-86BF-08BD6130D351}"/>
              </a:ext>
            </a:extLst>
          </p:cNvPr>
          <p:cNvSpPr txBox="1"/>
          <p:nvPr/>
        </p:nvSpPr>
        <p:spPr>
          <a:xfrm>
            <a:off x="0" y="1196658"/>
            <a:ext cx="12192000" cy="89251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45700" tIns="45700" rIns="45700" bIns="45700" anchor="t" anchorCtr="0">
            <a:spAutoFit/>
          </a:bodyPr>
          <a:lstStyle/>
          <a:p>
            <a:pPr lvl="0" algn="ctr">
              <a:buClr>
                <a:srgbClr val="FFFFFF"/>
              </a:buClr>
              <a:buSzPts val="2400"/>
            </a:pPr>
            <a:endParaRPr lang="fr-FR" sz="1400" kern="0" dirty="0">
              <a:solidFill>
                <a:prstClr val="white"/>
              </a:solidFill>
              <a:latin typeface="Arial"/>
              <a:ea typeface="Arial"/>
              <a:cs typeface="Arial"/>
              <a:sym typeface="Arial"/>
            </a:endParaRPr>
          </a:p>
          <a:p>
            <a:pPr algn="ctr">
              <a:buClr>
                <a:srgbClr val="FFFFFF"/>
              </a:buClr>
              <a:buSzPts val="2400"/>
              <a:buFont typeface="Arial"/>
              <a:buNone/>
            </a:pPr>
            <a:r>
              <a:rPr lang="fr-FR" sz="2400" kern="0" dirty="0">
                <a:solidFill>
                  <a:schemeClr val="bg1"/>
                </a:solidFill>
                <a:latin typeface="Arial"/>
                <a:ea typeface="Arial"/>
                <a:cs typeface="Arial"/>
                <a:sym typeface="Arial"/>
              </a:rPr>
              <a:t>BILAN 2023 : LES DISCIPLINES</a:t>
            </a:r>
          </a:p>
          <a:p>
            <a:pPr algn="ctr">
              <a:buClr>
                <a:srgbClr val="FFFFFF"/>
              </a:buClr>
              <a:buSzPts val="2400"/>
              <a:buFont typeface="Arial"/>
              <a:buNone/>
            </a:pPr>
            <a:endParaRPr sz="1400" kern="0" dirty="0">
              <a:solidFill>
                <a:schemeClr val="bg1"/>
              </a:solidFill>
              <a:latin typeface="Arial"/>
              <a:ea typeface="Arial"/>
              <a:cs typeface="Arial"/>
              <a:sym typeface="Arial"/>
            </a:endParaRPr>
          </a:p>
        </p:txBody>
      </p:sp>
      <p:pic>
        <p:nvPicPr>
          <p:cNvPr id="2" name="Image 1">
            <a:extLst>
              <a:ext uri="{FF2B5EF4-FFF2-40B4-BE49-F238E27FC236}">
                <a16:creationId xmlns:a16="http://schemas.microsoft.com/office/drawing/2014/main" id="{D4EA205E-DF88-4AAE-9361-4016BB2238A5}"/>
              </a:ext>
            </a:extLst>
          </p:cNvPr>
          <p:cNvPicPr>
            <a:picLocks noChangeAspect="1"/>
          </p:cNvPicPr>
          <p:nvPr/>
        </p:nvPicPr>
        <p:blipFill>
          <a:blip r:embed="rId2"/>
          <a:stretch>
            <a:fillRect/>
          </a:stretch>
        </p:blipFill>
        <p:spPr>
          <a:xfrm>
            <a:off x="4637776" y="232126"/>
            <a:ext cx="2012405" cy="761839"/>
          </a:xfrm>
          <a:prstGeom prst="rect">
            <a:avLst/>
          </a:prstGeom>
        </p:spPr>
      </p:pic>
      <p:sp>
        <p:nvSpPr>
          <p:cNvPr id="3" name="Rectangle 2">
            <a:extLst>
              <a:ext uri="{FF2B5EF4-FFF2-40B4-BE49-F238E27FC236}">
                <a16:creationId xmlns:a16="http://schemas.microsoft.com/office/drawing/2014/main" id="{811E4BF7-3BA9-4AF9-B285-313BE507B81F}"/>
              </a:ext>
            </a:extLst>
          </p:cNvPr>
          <p:cNvSpPr/>
          <p:nvPr/>
        </p:nvSpPr>
        <p:spPr>
          <a:xfrm>
            <a:off x="491836" y="2317535"/>
            <a:ext cx="1120832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a:latin typeface="Arial" panose="020B0604020202020204" pitchFamily="34" charset="0"/>
                <a:ea typeface="Times New Roman" panose="02020603050405020304" pitchFamily="18" charset="0"/>
                <a:cs typeface="Arial" panose="020B0604020202020204" pitchFamily="34" charset="0"/>
              </a:rPr>
              <a:t>85 fédérations représentées</a:t>
            </a:r>
            <a:r>
              <a:rPr lang="fr-FR" sz="2000" dirty="0">
                <a:latin typeface="Arial" panose="020B0604020202020204" pitchFamily="34" charset="0"/>
                <a:ea typeface="Times New Roman" panose="02020603050405020304" pitchFamily="18" charset="0"/>
                <a:cs typeface="Arial" panose="020B0604020202020204" pitchFamily="34" charset="0"/>
              </a:rPr>
              <a:t>, avec</a:t>
            </a:r>
            <a:r>
              <a:rPr lang="fr-FR" sz="2000" b="1" dirty="0">
                <a:latin typeface="Arial" panose="020B0604020202020204" pitchFamily="34" charset="0"/>
                <a:ea typeface="Times New Roman" panose="02020603050405020304" pitchFamily="18" charset="0"/>
                <a:cs typeface="Arial" panose="020B0604020202020204" pitchFamily="34" charset="0"/>
              </a:rPr>
              <a:t> 5 nouvelles </a:t>
            </a:r>
          </a:p>
          <a:p>
            <a:pPr algn="ctr"/>
            <a:r>
              <a:rPr lang="fr-FR" sz="2000" dirty="0">
                <a:latin typeface="Arial" panose="020B0604020202020204" pitchFamily="34" charset="0"/>
                <a:ea typeface="Times New Roman" panose="02020603050405020304" pitchFamily="18" charset="0"/>
                <a:cs typeface="Arial" panose="020B0604020202020204" pitchFamily="34" charset="0"/>
              </a:rPr>
              <a:t>(boxe américaine, UCPA, ball-trap, ULM et UGSEL) </a:t>
            </a:r>
            <a:endParaRPr lang="fr-FR" sz="2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AAF8A6D-35EC-4C3E-8E24-11ADCB17185C}"/>
              </a:ext>
            </a:extLst>
          </p:cNvPr>
          <p:cNvSpPr/>
          <p:nvPr/>
        </p:nvSpPr>
        <p:spPr>
          <a:xfrm>
            <a:off x="491836" y="3201690"/>
            <a:ext cx="11208328" cy="35337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lvl="0" indent="-285750" algn="just">
              <a:lnSpc>
                <a:spcPct val="107000"/>
              </a:lnSpc>
              <a:spcAft>
                <a:spcPts val="0"/>
              </a:spcAft>
              <a:buFont typeface="Arial" panose="020B0604020202020204" pitchFamily="34" charset="0"/>
              <a:buChar char="•"/>
            </a:pPr>
            <a:r>
              <a:rPr lang="fr-FR" sz="1600" dirty="0">
                <a:latin typeface="Arial" panose="020B0604020202020204" pitchFamily="34" charset="0"/>
                <a:ea typeface="Calibri" panose="020F0502020204030204" pitchFamily="34" charset="0"/>
                <a:cs typeface="Arial" panose="020B0604020202020204" pitchFamily="34" charset="0"/>
              </a:rPr>
              <a:t>Le </a:t>
            </a:r>
            <a:r>
              <a:rPr lang="fr-FR" sz="1600" b="1" dirty="0">
                <a:latin typeface="Arial" panose="020B0604020202020204" pitchFamily="34" charset="0"/>
                <a:ea typeface="Calibri" panose="020F0502020204030204" pitchFamily="34" charset="0"/>
                <a:cs typeface="Arial" panose="020B0604020202020204" pitchFamily="34" charset="0"/>
              </a:rPr>
              <a:t>football</a:t>
            </a:r>
            <a:r>
              <a:rPr lang="fr-FR" sz="1600" dirty="0">
                <a:latin typeface="Arial" panose="020B0604020202020204" pitchFamily="34" charset="0"/>
                <a:ea typeface="Calibri" panose="020F0502020204030204" pitchFamily="34" charset="0"/>
                <a:cs typeface="Arial" panose="020B0604020202020204" pitchFamily="34" charset="0"/>
              </a:rPr>
              <a:t> représente </a:t>
            </a:r>
            <a:r>
              <a:rPr lang="fr-FR" sz="1600" b="1" dirty="0">
                <a:latin typeface="Arial" panose="020B0604020202020204" pitchFamily="34" charset="0"/>
                <a:ea typeface="Calibri" panose="020F0502020204030204" pitchFamily="34" charset="0"/>
                <a:cs typeface="Arial" panose="020B0604020202020204" pitchFamily="34" charset="0"/>
              </a:rPr>
              <a:t>32 % des bénéficiaires</a:t>
            </a:r>
            <a:r>
              <a:rPr lang="fr-FR" sz="1600" dirty="0">
                <a:latin typeface="Arial" panose="020B0604020202020204" pitchFamily="34" charset="0"/>
                <a:ea typeface="Calibri" panose="020F0502020204030204" pitchFamily="34" charset="0"/>
                <a:cs typeface="Arial" panose="020B0604020202020204" pitchFamily="34" charset="0"/>
              </a:rPr>
              <a:t>. Au sein des 10 fédérations les plus représentées, le football progresse le plus (+ 22 %), alors que le basket-ball et le judo progressent d'environ 8-10 %. L'Equitation, le Karaté et l'Athlétisme progressent de 6-7 %. La gymnastique, le handball, le tennis et la natation stagnent. </a:t>
            </a:r>
            <a:r>
              <a:rPr lang="fr-FR" sz="1600" b="1" dirty="0">
                <a:latin typeface="Arial" panose="020B0604020202020204" pitchFamily="34" charset="0"/>
                <a:ea typeface="Calibri" panose="020F0502020204030204" pitchFamily="34" charset="0"/>
                <a:cs typeface="Arial" panose="020B0604020202020204" pitchFamily="34" charset="0"/>
              </a:rPr>
              <a:t>Ces 10 fédérations représentent 74% des bénéficiaires.</a:t>
            </a:r>
          </a:p>
          <a:p>
            <a:pPr marL="285750" lvl="0" indent="-285750" algn="just">
              <a:lnSpc>
                <a:spcPct val="107000"/>
              </a:lnSpc>
              <a:spcAft>
                <a:spcPts val="0"/>
              </a:spcAft>
              <a:buFont typeface="Arial" panose="020B0604020202020204" pitchFamily="34" charset="0"/>
              <a:buChar char="•"/>
            </a:pPr>
            <a:endParaRPr lang="fr-FR" sz="1600" dirty="0">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7000"/>
              </a:lnSpc>
              <a:spcAft>
                <a:spcPts val="800"/>
              </a:spcAft>
              <a:buFont typeface="Arial" panose="020B0604020202020204" pitchFamily="34" charset="0"/>
              <a:buChar char="•"/>
            </a:pPr>
            <a:r>
              <a:rPr lang="fr-FR" sz="1600" b="1" dirty="0">
                <a:latin typeface="Arial" panose="020B0604020202020204" pitchFamily="34" charset="0"/>
                <a:ea typeface="Calibri" panose="020F0502020204030204" pitchFamily="34" charset="0"/>
                <a:cs typeface="Arial" panose="020B0604020202020204" pitchFamily="34" charset="0"/>
              </a:rPr>
              <a:t>Au titre des plus importantes progressions</a:t>
            </a:r>
            <a:r>
              <a:rPr lang="fr-FR" sz="1600" dirty="0">
                <a:latin typeface="Arial" panose="020B0604020202020204" pitchFamily="34" charset="0"/>
                <a:ea typeface="Calibri" panose="020F0502020204030204" pitchFamily="34" charset="0"/>
                <a:cs typeface="Arial" panose="020B0604020202020204" pitchFamily="34" charset="0"/>
              </a:rPr>
              <a:t> : boxe (+ 36 %), lutte (+ 34 %), badminton (+ 38 %), voile (+27 %), danse (+ 24 %) et volley-ball (+20%) </a:t>
            </a:r>
            <a:r>
              <a:rPr lang="fr-FR" sz="1600" b="1" dirty="0">
                <a:latin typeface="Arial" panose="020B0604020202020204" pitchFamily="34" charset="0"/>
                <a:ea typeface="Calibri" panose="020F0502020204030204" pitchFamily="34" charset="0"/>
                <a:cs typeface="Arial" panose="020B0604020202020204" pitchFamily="34" charset="0"/>
              </a:rPr>
              <a:t>pour les olympiques</a:t>
            </a:r>
            <a:r>
              <a:rPr lang="fr-FR" sz="1600" dirty="0">
                <a:latin typeface="Arial" panose="020B0604020202020204" pitchFamily="34" charset="0"/>
                <a:ea typeface="Calibri" panose="020F0502020204030204" pitchFamily="34" charset="0"/>
                <a:cs typeface="Arial" panose="020B0604020202020204" pitchFamily="34" charset="0"/>
              </a:rPr>
              <a:t>. Le sport universitaire (+120 %), clubs omnisports (+ 93 %), savate - boxe française (+74 %), FSGT (+ 41 %) et les clubs ASPTT (+ 36 %) </a:t>
            </a:r>
            <a:r>
              <a:rPr lang="fr-FR" sz="1600" b="1" dirty="0">
                <a:latin typeface="Arial" panose="020B0604020202020204" pitchFamily="34" charset="0"/>
                <a:ea typeface="Calibri" panose="020F0502020204030204" pitchFamily="34" charset="0"/>
                <a:cs typeface="Arial" panose="020B0604020202020204" pitchFamily="34" charset="0"/>
              </a:rPr>
              <a:t>pour les autres fédérations</a:t>
            </a:r>
            <a:r>
              <a:rPr lang="fr-FR" sz="1600" dirty="0">
                <a:latin typeface="Arial" panose="020B0604020202020204" pitchFamily="34" charset="0"/>
                <a:ea typeface="Calibri" panose="020F0502020204030204" pitchFamily="34" charset="0"/>
                <a:cs typeface="Arial" panose="020B0604020202020204" pitchFamily="34" charset="0"/>
              </a:rPr>
              <a:t>.</a:t>
            </a:r>
          </a:p>
          <a:p>
            <a:pPr marL="285750" lvl="0" indent="-285750">
              <a:buFont typeface="Arial" panose="020B0604020202020204" pitchFamily="34" charset="0"/>
              <a:buChar char="•"/>
            </a:pPr>
            <a:r>
              <a:rPr lang="fr-FR" sz="1600" b="1" dirty="0">
                <a:latin typeface="Arial" panose="020B0604020202020204" pitchFamily="34" charset="0"/>
                <a:cs typeface="Arial" panose="020B0604020202020204" pitchFamily="34" charset="0"/>
              </a:rPr>
              <a:t>Pour le </a:t>
            </a:r>
            <a:r>
              <a:rPr lang="fr-FR" sz="1600" b="1" dirty="0" err="1">
                <a:latin typeface="Arial" panose="020B0604020202020204" pitchFamily="34" charset="0"/>
                <a:cs typeface="Arial" panose="020B0604020202020204" pitchFamily="34" charset="0"/>
              </a:rPr>
              <a:t>parasport</a:t>
            </a:r>
            <a:r>
              <a:rPr lang="fr-FR" sz="1600" b="1"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 </a:t>
            </a:r>
            <a:r>
              <a:rPr lang="fr-FR" sz="1600" b="1" dirty="0">
                <a:latin typeface="Arial" panose="020B0604020202020204" pitchFamily="34" charset="0"/>
                <a:cs typeface="Arial" panose="020B0604020202020204" pitchFamily="34" charset="0"/>
              </a:rPr>
              <a:t>le sport adapté est en progression de 73 % </a:t>
            </a:r>
            <a:r>
              <a:rPr lang="fr-FR" sz="1600" dirty="0">
                <a:latin typeface="Arial" panose="020B0604020202020204" pitchFamily="34" charset="0"/>
                <a:cs typeface="Arial" panose="020B0604020202020204" pitchFamily="34" charset="0"/>
              </a:rPr>
              <a:t>avec 240 bénéficiaires et le handisport en progression de 10 % avec 221 bénéficiaires.</a:t>
            </a:r>
          </a:p>
          <a:p>
            <a:pPr marL="285750" lvl="0" indent="-285750">
              <a:buFont typeface="Arial" panose="020B0604020202020204" pitchFamily="34" charset="0"/>
              <a:buChar char="•"/>
            </a:pPr>
            <a:endParaRPr lang="fr-FR"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fr-FR" sz="1600" b="1" dirty="0">
                <a:latin typeface="Arial" panose="020B0604020202020204" pitchFamily="34" charset="0"/>
                <a:cs typeface="Arial" panose="020B0604020202020204" pitchFamily="34" charset="0"/>
              </a:rPr>
              <a:t>Agrément JEP</a:t>
            </a:r>
            <a:r>
              <a:rPr lang="fr-FR" sz="1600" dirty="0">
                <a:latin typeface="Arial" panose="020B0604020202020204" pitchFamily="34" charset="0"/>
                <a:cs typeface="Arial" panose="020B0604020202020204" pitchFamily="34" charset="0"/>
              </a:rPr>
              <a:t> : 523 bénéficiaires dans 39 structures.</a:t>
            </a:r>
          </a:p>
          <a:p>
            <a:pPr marL="285750" lvl="0" indent="-285750">
              <a:buFont typeface="Arial" panose="020B0604020202020204" pitchFamily="34" charset="0"/>
              <a:buChar char="•"/>
            </a:pPr>
            <a:r>
              <a:rPr lang="fr-FR" sz="1600" b="1" dirty="0">
                <a:latin typeface="Arial" panose="020B0604020202020204" pitchFamily="34" charset="0"/>
                <a:cs typeface="Arial" panose="020B0604020202020204" pitchFamily="34" charset="0"/>
              </a:rPr>
              <a:t>Loisir sportif marchand</a:t>
            </a:r>
            <a:r>
              <a:rPr lang="fr-FR" sz="1600" dirty="0">
                <a:latin typeface="Arial" panose="020B0604020202020204" pitchFamily="34" charset="0"/>
                <a:cs typeface="Arial" panose="020B0604020202020204" pitchFamily="34" charset="0"/>
              </a:rPr>
              <a:t> : 365 bénéficiaires dans 46 structures.</a:t>
            </a:r>
            <a:endParaRPr lang="fr-FR"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431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2" descr="Résultat de recherche d'images pour &quot;agence nationale du sport&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 name="AutoShape 4" descr="Résultat de recherche d'images pour &quot;agence nationale du sport&quo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20" name="Google Shape;46;p2">
            <a:extLst>
              <a:ext uri="{FF2B5EF4-FFF2-40B4-BE49-F238E27FC236}">
                <a16:creationId xmlns:a16="http://schemas.microsoft.com/office/drawing/2014/main" id="{851AA0D5-0423-405E-86BF-08BD6130D351}"/>
              </a:ext>
            </a:extLst>
          </p:cNvPr>
          <p:cNvSpPr txBox="1"/>
          <p:nvPr/>
        </p:nvSpPr>
        <p:spPr>
          <a:xfrm>
            <a:off x="0" y="825620"/>
            <a:ext cx="12192000" cy="606315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45700" tIns="45700" rIns="45700" bIns="45700" anchor="t" anchorCtr="0">
            <a:spAutoFit/>
          </a:bodyPr>
          <a:lstStyle/>
          <a:p>
            <a:pPr lvl="0" algn="ctr">
              <a:buClr>
                <a:srgbClr val="FFFFFF"/>
              </a:buClr>
              <a:buSzPts val="2400"/>
            </a:pPr>
            <a:r>
              <a:rPr lang="fr-FR" sz="3200" b="1" kern="0" dirty="0">
                <a:solidFill>
                  <a:prstClr val="white"/>
                </a:solidFill>
                <a:latin typeface="Arial"/>
                <a:ea typeface="Arial"/>
                <a:cs typeface="Arial"/>
                <a:sym typeface="Arial"/>
              </a:rPr>
              <a:t>LES EVOLUTIONS EN 2024 :</a:t>
            </a:r>
            <a:endParaRPr lang="fr-FR" sz="3200" kern="0" dirty="0">
              <a:solidFill>
                <a:prstClr val="white"/>
              </a:solidFill>
              <a:latin typeface="Arial"/>
              <a:ea typeface="Arial"/>
              <a:cs typeface="Arial"/>
              <a:sym typeface="Arial"/>
            </a:endParaRPr>
          </a:p>
          <a:p>
            <a:pPr lvl="0" indent="361950">
              <a:buClr>
                <a:srgbClr val="FFFFFF"/>
              </a:buClr>
              <a:buSzPts val="2400"/>
              <a:tabLst>
                <a:tab pos="536575" algn="l"/>
              </a:tabLst>
            </a:pPr>
            <a:endParaRPr lang="fr-FR" kern="0" dirty="0">
              <a:solidFill>
                <a:prstClr val="white"/>
              </a:solidFill>
              <a:latin typeface="Arial"/>
              <a:ea typeface="Arial"/>
              <a:cs typeface="Arial"/>
              <a:sym typeface="Arial"/>
            </a:endParaRPr>
          </a:p>
          <a:p>
            <a:pPr marL="630238" lvl="0" indent="-361950">
              <a:buClr>
                <a:srgbClr val="FFFFFF"/>
              </a:buClr>
              <a:buSzPts val="2400"/>
              <a:buFont typeface="Wingdings" panose="05000000000000000000" pitchFamily="2" charset="2"/>
              <a:buChar char="Ø"/>
              <a:tabLst>
                <a:tab pos="536575" algn="l"/>
              </a:tabLst>
            </a:pPr>
            <a:r>
              <a:rPr lang="fr-FR" sz="1600" kern="0" dirty="0">
                <a:solidFill>
                  <a:prstClr val="white"/>
                </a:solidFill>
                <a:latin typeface="Arial"/>
                <a:ea typeface="Arial"/>
                <a:cs typeface="Arial"/>
                <a:sym typeface="Arial"/>
              </a:rPr>
              <a:t>Ouverture du dispositif au 1</a:t>
            </a:r>
            <a:r>
              <a:rPr lang="fr-FR" sz="1600" kern="0" baseline="30000" dirty="0">
                <a:solidFill>
                  <a:prstClr val="white"/>
                </a:solidFill>
                <a:latin typeface="Arial"/>
                <a:ea typeface="Arial"/>
                <a:cs typeface="Arial"/>
                <a:sym typeface="Arial"/>
              </a:rPr>
              <a:t>er</a:t>
            </a:r>
            <a:r>
              <a:rPr lang="fr-FR" sz="1600" kern="0" dirty="0">
                <a:solidFill>
                  <a:prstClr val="white"/>
                </a:solidFill>
                <a:latin typeface="Arial"/>
                <a:ea typeface="Arial"/>
                <a:cs typeface="Arial"/>
                <a:sym typeface="Arial"/>
              </a:rPr>
              <a:t> juin avec saisie des codes sur LCA possible.</a:t>
            </a:r>
          </a:p>
          <a:p>
            <a:pPr marL="630238" lvl="0" indent="-361950">
              <a:buClr>
                <a:srgbClr val="FFFFFF"/>
              </a:buClr>
              <a:buSzPts val="2400"/>
              <a:buFont typeface="Wingdings" panose="05000000000000000000" pitchFamily="2" charset="2"/>
              <a:buChar char="Ø"/>
              <a:tabLst>
                <a:tab pos="536575" algn="l"/>
              </a:tabLst>
            </a:pPr>
            <a:endParaRPr lang="fr-FR" sz="1600" kern="0" dirty="0">
              <a:solidFill>
                <a:prstClr val="white"/>
              </a:solidFill>
              <a:latin typeface="Arial"/>
              <a:ea typeface="Arial"/>
              <a:cs typeface="Arial"/>
              <a:sym typeface="Arial"/>
            </a:endParaRPr>
          </a:p>
          <a:p>
            <a:pPr marL="630238" lvl="0" indent="-361950">
              <a:buClr>
                <a:srgbClr val="FFFFFF"/>
              </a:buClr>
              <a:buSzPts val="2400"/>
              <a:buFont typeface="Wingdings" panose="05000000000000000000" pitchFamily="2" charset="2"/>
              <a:buChar char="Ø"/>
              <a:tabLst>
                <a:tab pos="536575" algn="l"/>
              </a:tabLst>
            </a:pPr>
            <a:r>
              <a:rPr lang="fr-FR" sz="1600" kern="0" dirty="0">
                <a:solidFill>
                  <a:prstClr val="white"/>
                </a:solidFill>
                <a:latin typeface="Arial"/>
                <a:ea typeface="Arial"/>
                <a:cs typeface="Arial"/>
                <a:sym typeface="Arial"/>
              </a:rPr>
              <a:t>Envoi des codes individuels entre le 30 mai et le 4 juin (pour les nouveaux éligibles et les étudiants envoi fin août) + format QR code (actif pour les clubs en septembre à partir d’un téléphone). Envoi d’un SMS avec le code, si pas d’ouverture du courriel.</a:t>
            </a:r>
          </a:p>
          <a:p>
            <a:pPr marL="630238" lvl="0" indent="-361950">
              <a:buClr>
                <a:srgbClr val="FFFFFF"/>
              </a:buClr>
              <a:buSzPts val="2400"/>
              <a:buFont typeface="Wingdings" panose="05000000000000000000" pitchFamily="2" charset="2"/>
              <a:buChar char="Ø"/>
              <a:tabLst>
                <a:tab pos="536575" algn="l"/>
              </a:tabLst>
            </a:pPr>
            <a:endParaRPr lang="fr-FR" sz="1600" kern="0" dirty="0">
              <a:solidFill>
                <a:prstClr val="white"/>
              </a:solidFill>
              <a:latin typeface="Arial"/>
              <a:ea typeface="Arial"/>
              <a:cs typeface="Arial"/>
              <a:sym typeface="Arial"/>
            </a:endParaRPr>
          </a:p>
          <a:p>
            <a:pPr marL="630238" lvl="0" indent="-361950">
              <a:buClr>
                <a:srgbClr val="FFFFFF"/>
              </a:buClr>
              <a:buSzPts val="2400"/>
              <a:buFont typeface="Wingdings" panose="05000000000000000000" pitchFamily="2" charset="2"/>
              <a:buChar char="Ø"/>
              <a:tabLst>
                <a:tab pos="536575" algn="l"/>
              </a:tabLst>
            </a:pPr>
            <a:r>
              <a:rPr lang="fr-FR" sz="1600" kern="0" dirty="0">
                <a:solidFill>
                  <a:prstClr val="white"/>
                </a:solidFill>
                <a:latin typeface="Arial"/>
                <a:ea typeface="Arial"/>
                <a:cs typeface="Arial"/>
                <a:sym typeface="Arial"/>
              </a:rPr>
              <a:t>Une </a:t>
            </a:r>
            <a:r>
              <a:rPr lang="fr-FR" sz="1600" kern="0" dirty="0" err="1">
                <a:solidFill>
                  <a:prstClr val="white"/>
                </a:solidFill>
                <a:latin typeface="Arial"/>
                <a:ea typeface="Arial"/>
                <a:cs typeface="Arial"/>
                <a:sym typeface="Arial"/>
              </a:rPr>
              <a:t>start’up</a:t>
            </a:r>
            <a:r>
              <a:rPr lang="fr-FR" sz="1600" kern="0" dirty="0">
                <a:solidFill>
                  <a:prstClr val="white"/>
                </a:solidFill>
                <a:latin typeface="Arial"/>
                <a:ea typeface="Arial"/>
                <a:cs typeface="Arial"/>
                <a:sym typeface="Arial"/>
              </a:rPr>
              <a:t> d’Etat chargée de piloter le dispositif avec un effectif de 16 personnes.</a:t>
            </a:r>
          </a:p>
          <a:p>
            <a:pPr marL="630238" lvl="0" indent="-361950">
              <a:buClr>
                <a:srgbClr val="FFFFFF"/>
              </a:buClr>
              <a:buSzPts val="2400"/>
              <a:buFont typeface="Wingdings" panose="05000000000000000000" pitchFamily="2" charset="2"/>
              <a:buChar char="Ø"/>
              <a:tabLst>
                <a:tab pos="536575" algn="l"/>
              </a:tabLst>
            </a:pPr>
            <a:endParaRPr lang="fr-FR" sz="1600" kern="0" dirty="0">
              <a:solidFill>
                <a:prstClr val="white"/>
              </a:solidFill>
              <a:latin typeface="Arial"/>
              <a:ea typeface="Arial"/>
              <a:cs typeface="Arial"/>
              <a:sym typeface="Arial"/>
            </a:endParaRPr>
          </a:p>
          <a:p>
            <a:pPr marL="630238" lvl="0" indent="-361950">
              <a:buClr>
                <a:srgbClr val="FFFFFF"/>
              </a:buClr>
              <a:buSzPts val="2400"/>
              <a:buFont typeface="Wingdings" panose="05000000000000000000" pitchFamily="2" charset="2"/>
              <a:buChar char="Ø"/>
              <a:tabLst>
                <a:tab pos="536575" algn="l"/>
              </a:tabLst>
            </a:pPr>
            <a:r>
              <a:rPr lang="fr-FR" sz="1600" kern="0" dirty="0">
                <a:solidFill>
                  <a:prstClr val="white"/>
                </a:solidFill>
                <a:latin typeface="Arial"/>
                <a:ea typeface="Arial"/>
                <a:cs typeface="Arial"/>
                <a:sym typeface="Arial"/>
              </a:rPr>
              <a:t>Nouveau site internet </a:t>
            </a:r>
            <a:r>
              <a:rPr lang="fr-FR" sz="1600" kern="0" dirty="0" err="1">
                <a:solidFill>
                  <a:prstClr val="white"/>
                </a:solidFill>
                <a:latin typeface="Arial"/>
                <a:ea typeface="Arial"/>
                <a:cs typeface="Arial"/>
                <a:sym typeface="Arial"/>
              </a:rPr>
              <a:t>pass’Sport</a:t>
            </a:r>
            <a:r>
              <a:rPr lang="fr-FR" sz="1600" kern="0" dirty="0">
                <a:solidFill>
                  <a:prstClr val="white"/>
                </a:solidFill>
                <a:latin typeface="Arial"/>
                <a:ea typeface="Arial"/>
                <a:cs typeface="Arial"/>
                <a:sym typeface="Arial"/>
              </a:rPr>
              <a:t> au service des usagers et des clubs (système de récupération de codes simplifié pour les utilisateur). Le système de secours (càd les éligibles mais absents des bases de données) courant septembre. Un courriel unique : </a:t>
            </a:r>
            <a:r>
              <a:rPr lang="fr-FR" dirty="0"/>
              <a:t>passSport@sports.gouv.fr</a:t>
            </a:r>
            <a:endParaRPr lang="fr-FR" sz="1600" kern="0" dirty="0">
              <a:solidFill>
                <a:prstClr val="white"/>
              </a:solidFill>
              <a:latin typeface="Arial"/>
              <a:ea typeface="Arial"/>
              <a:cs typeface="Arial"/>
              <a:sym typeface="Arial"/>
            </a:endParaRPr>
          </a:p>
          <a:p>
            <a:pPr marL="630238" lvl="0" indent="-361950">
              <a:buClr>
                <a:srgbClr val="FFFFFF"/>
              </a:buClr>
              <a:buSzPts val="2400"/>
              <a:buFont typeface="Wingdings" panose="05000000000000000000" pitchFamily="2" charset="2"/>
              <a:buChar char="Ø"/>
              <a:tabLst>
                <a:tab pos="536575" algn="l"/>
              </a:tabLst>
            </a:pPr>
            <a:endParaRPr lang="fr-FR" sz="1600" kern="0" dirty="0">
              <a:solidFill>
                <a:prstClr val="white"/>
              </a:solidFill>
              <a:latin typeface="Arial"/>
              <a:ea typeface="Arial"/>
              <a:cs typeface="Arial"/>
              <a:sym typeface="Arial"/>
            </a:endParaRPr>
          </a:p>
          <a:p>
            <a:pPr marL="630238" lvl="0" indent="-361950">
              <a:buClr>
                <a:srgbClr val="FFFFFF"/>
              </a:buClr>
              <a:buSzPts val="2400"/>
              <a:buFont typeface="Wingdings" panose="05000000000000000000" pitchFamily="2" charset="2"/>
              <a:buChar char="Ø"/>
              <a:tabLst>
                <a:tab pos="536575" algn="l"/>
              </a:tabLst>
            </a:pPr>
            <a:r>
              <a:rPr lang="fr-FR" sz="1600" kern="0" dirty="0">
                <a:solidFill>
                  <a:prstClr val="white"/>
                </a:solidFill>
                <a:latin typeface="Arial"/>
                <a:ea typeface="Arial"/>
                <a:cs typeface="Arial"/>
                <a:sym typeface="Arial"/>
              </a:rPr>
              <a:t>Nouvelle charte graphique (nouveau logo), un nouveau kit de communication et une assistance internalisée à la </a:t>
            </a:r>
            <a:r>
              <a:rPr lang="fr-FR" sz="1600" kern="0" dirty="0" err="1">
                <a:solidFill>
                  <a:prstClr val="white"/>
                </a:solidFill>
                <a:latin typeface="Arial"/>
                <a:ea typeface="Arial"/>
                <a:cs typeface="Arial"/>
                <a:sym typeface="Arial"/>
              </a:rPr>
              <a:t>start’up</a:t>
            </a:r>
            <a:r>
              <a:rPr lang="fr-FR" sz="1600" kern="0" dirty="0">
                <a:solidFill>
                  <a:prstClr val="white"/>
                </a:solidFill>
                <a:latin typeface="Arial"/>
                <a:ea typeface="Arial"/>
                <a:cs typeface="Arial"/>
                <a:sym typeface="Arial"/>
              </a:rPr>
              <a:t> (1 sollicitation = 1 accompagnement)</a:t>
            </a:r>
          </a:p>
          <a:p>
            <a:pPr marL="630238" lvl="0" indent="-361950">
              <a:buClr>
                <a:srgbClr val="FFFFFF"/>
              </a:buClr>
              <a:buSzPts val="2400"/>
              <a:buFont typeface="Wingdings" panose="05000000000000000000" pitchFamily="2" charset="2"/>
              <a:buChar char="Ø"/>
              <a:tabLst>
                <a:tab pos="536575" algn="l"/>
              </a:tabLst>
            </a:pPr>
            <a:endParaRPr lang="fr-FR" sz="1600" kern="0" dirty="0">
              <a:solidFill>
                <a:prstClr val="white"/>
              </a:solidFill>
              <a:latin typeface="Arial"/>
              <a:ea typeface="Arial"/>
              <a:cs typeface="Arial"/>
              <a:sym typeface="Arial"/>
            </a:endParaRPr>
          </a:p>
          <a:p>
            <a:pPr marL="630238" lvl="0" indent="-361950">
              <a:buClr>
                <a:srgbClr val="FFFFFF"/>
              </a:buClr>
              <a:buSzPts val="2400"/>
              <a:buFont typeface="Wingdings" panose="05000000000000000000" pitchFamily="2" charset="2"/>
              <a:buChar char="Ø"/>
              <a:tabLst>
                <a:tab pos="536575" algn="l"/>
              </a:tabLst>
            </a:pPr>
            <a:r>
              <a:rPr lang="fr-FR" sz="1600" kern="0" dirty="0">
                <a:solidFill>
                  <a:prstClr val="white"/>
                </a:solidFill>
                <a:latin typeface="Arial"/>
                <a:ea typeface="Arial"/>
                <a:cs typeface="Arial"/>
                <a:sym typeface="Arial"/>
              </a:rPr>
              <a:t>Campagne de communication aux jeunes </a:t>
            </a:r>
            <a:r>
              <a:rPr lang="fr-FR" sz="1600" kern="0" dirty="0" err="1">
                <a:solidFill>
                  <a:prstClr val="white"/>
                </a:solidFill>
                <a:latin typeface="Arial"/>
                <a:ea typeface="Arial"/>
                <a:cs typeface="Arial"/>
                <a:sym typeface="Arial"/>
              </a:rPr>
              <a:t>ultra-ciblée</a:t>
            </a:r>
            <a:r>
              <a:rPr lang="fr-FR" sz="1600" kern="0" dirty="0">
                <a:solidFill>
                  <a:prstClr val="white"/>
                </a:solidFill>
                <a:latin typeface="Arial"/>
                <a:ea typeface="Arial"/>
                <a:cs typeface="Arial"/>
                <a:sym typeface="Arial"/>
              </a:rPr>
              <a:t> et ultra-créative. Une campagne en 2 temps : en juin et en septembre. </a:t>
            </a:r>
          </a:p>
          <a:p>
            <a:pPr marL="1087438" lvl="1" indent="-361950">
              <a:buClr>
                <a:srgbClr val="FFFFFF"/>
              </a:buClr>
              <a:buSzPts val="2400"/>
              <a:buFont typeface="Wingdings" panose="05000000000000000000" pitchFamily="2" charset="2"/>
              <a:buChar char="Ø"/>
              <a:tabLst>
                <a:tab pos="536575" algn="l"/>
              </a:tabLst>
            </a:pPr>
            <a:endParaRPr lang="fr-FR" sz="1600" kern="0" dirty="0">
              <a:solidFill>
                <a:prstClr val="white"/>
              </a:solidFill>
              <a:latin typeface="Arial"/>
              <a:ea typeface="Arial"/>
              <a:cs typeface="Arial"/>
              <a:sym typeface="Arial"/>
            </a:endParaRPr>
          </a:p>
          <a:p>
            <a:pPr marL="1087438" lvl="1" indent="-361950">
              <a:buClr>
                <a:srgbClr val="FFFFFF"/>
              </a:buClr>
              <a:buSzPts val="2400"/>
              <a:buFont typeface="Wingdings" panose="05000000000000000000" pitchFamily="2" charset="2"/>
              <a:buChar char="§"/>
              <a:tabLst>
                <a:tab pos="536575" algn="l"/>
              </a:tabLst>
            </a:pPr>
            <a:r>
              <a:rPr lang="fr-FR" sz="1600" kern="0" dirty="0">
                <a:solidFill>
                  <a:schemeClr val="bg1"/>
                </a:solidFill>
                <a:latin typeface="Arial"/>
                <a:ea typeface="Arial"/>
                <a:cs typeface="Arial"/>
                <a:sym typeface="Arial"/>
              </a:rPr>
              <a:t>En utilisant les réseaux sociaux (https://www.instagram.com/passsportofficiel/, https://www.tiktok.com/@passsportofficiel)</a:t>
            </a:r>
          </a:p>
          <a:p>
            <a:pPr marL="1087438" lvl="1" indent="-361950">
              <a:buClr>
                <a:srgbClr val="FFFFFF"/>
              </a:buClr>
              <a:buSzPts val="2400"/>
              <a:buFont typeface="Wingdings" panose="05000000000000000000" pitchFamily="2" charset="2"/>
              <a:buChar char="§"/>
              <a:tabLst>
                <a:tab pos="536575" algn="l"/>
              </a:tabLst>
            </a:pPr>
            <a:r>
              <a:rPr lang="fr-FR" sz="1600" kern="0" dirty="0">
                <a:solidFill>
                  <a:schemeClr val="bg1"/>
                </a:solidFill>
                <a:latin typeface="Arial"/>
                <a:ea typeface="Arial"/>
                <a:cs typeface="Arial"/>
                <a:sym typeface="Arial"/>
              </a:rPr>
              <a:t>En utilisant une communauté d’influenceurs grâce au </a:t>
            </a:r>
            <a:r>
              <a:rPr lang="fr-FR" sz="1600" i="1" kern="0" dirty="0">
                <a:solidFill>
                  <a:schemeClr val="bg1"/>
                </a:solidFill>
                <a:latin typeface="Arial"/>
                <a:ea typeface="Arial"/>
                <a:cs typeface="Arial"/>
                <a:sym typeface="Arial"/>
              </a:rPr>
              <a:t>#</a:t>
            </a:r>
            <a:r>
              <a:rPr lang="fr-FR" sz="1600" i="1" kern="0" dirty="0" err="1">
                <a:solidFill>
                  <a:schemeClr val="bg1"/>
                </a:solidFill>
                <a:latin typeface="Arial"/>
                <a:ea typeface="Arial"/>
                <a:cs typeface="Arial"/>
                <a:sym typeface="Arial"/>
              </a:rPr>
              <a:t>EnModeSport</a:t>
            </a:r>
            <a:r>
              <a:rPr lang="fr-FR" sz="1600" i="1" kern="0" dirty="0">
                <a:solidFill>
                  <a:schemeClr val="bg1"/>
                </a:solidFill>
                <a:latin typeface="Arial"/>
                <a:ea typeface="Arial"/>
                <a:cs typeface="Arial"/>
                <a:sym typeface="Arial"/>
              </a:rPr>
              <a:t> </a:t>
            </a:r>
          </a:p>
          <a:p>
            <a:pPr marL="1087438" lvl="1" indent="-361950">
              <a:buClr>
                <a:srgbClr val="FFFFFF"/>
              </a:buClr>
              <a:buSzPts val="2400"/>
              <a:buFont typeface="Wingdings" panose="05000000000000000000" pitchFamily="2" charset="2"/>
              <a:buChar char="§"/>
              <a:tabLst>
                <a:tab pos="536575" algn="l"/>
              </a:tabLst>
            </a:pPr>
            <a:r>
              <a:rPr lang="fr-FR" sz="1600" kern="0" dirty="0">
                <a:solidFill>
                  <a:schemeClr val="bg1"/>
                </a:solidFill>
                <a:latin typeface="Arial"/>
                <a:ea typeface="Arial"/>
                <a:cs typeface="Arial"/>
                <a:sym typeface="Arial"/>
              </a:rPr>
              <a:t>Une campagne d’affichage ciblée (abribus et affichage urbain) à Mulhouse et Reims</a:t>
            </a:r>
          </a:p>
          <a:p>
            <a:pPr marL="1087438" lvl="1" indent="-361950">
              <a:buClr>
                <a:srgbClr val="FFFFFF"/>
              </a:buClr>
              <a:buSzPts val="2400"/>
              <a:buFont typeface="Wingdings" panose="05000000000000000000" pitchFamily="2" charset="2"/>
              <a:buChar char="§"/>
              <a:tabLst>
                <a:tab pos="536575" algn="l"/>
              </a:tabLst>
            </a:pPr>
            <a:r>
              <a:rPr lang="fr-FR" sz="1600" kern="0" dirty="0">
                <a:solidFill>
                  <a:schemeClr val="bg1"/>
                </a:solidFill>
                <a:latin typeface="Arial"/>
                <a:ea typeface="Arial"/>
                <a:cs typeface="Arial"/>
                <a:sym typeface="Arial"/>
              </a:rPr>
              <a:t>Un réseau d’athlètes ambassadeurs du </a:t>
            </a:r>
            <a:r>
              <a:rPr lang="fr-FR" sz="1600" kern="0" dirty="0" err="1">
                <a:solidFill>
                  <a:schemeClr val="bg1"/>
                </a:solidFill>
                <a:latin typeface="Arial"/>
                <a:ea typeface="Arial"/>
                <a:cs typeface="Arial"/>
                <a:sym typeface="Arial"/>
              </a:rPr>
              <a:t>pass’Sport</a:t>
            </a:r>
            <a:endParaRPr lang="fr-FR" sz="1600" kern="0" dirty="0">
              <a:solidFill>
                <a:schemeClr val="bg1"/>
              </a:solidFill>
              <a:latin typeface="Arial"/>
              <a:ea typeface="Arial"/>
              <a:cs typeface="Arial"/>
              <a:sym typeface="Arial"/>
            </a:endParaRPr>
          </a:p>
          <a:p>
            <a:pPr marL="1087438" lvl="1" indent="-361950">
              <a:buClr>
                <a:srgbClr val="FFFFFF"/>
              </a:buClr>
              <a:buSzPts val="2400"/>
              <a:buFont typeface="Wingdings" panose="05000000000000000000" pitchFamily="2" charset="2"/>
              <a:buChar char="§"/>
              <a:tabLst>
                <a:tab pos="536575" algn="l"/>
              </a:tabLst>
            </a:pPr>
            <a:r>
              <a:rPr lang="fr-FR" sz="1600" kern="0" dirty="0">
                <a:solidFill>
                  <a:schemeClr val="bg1"/>
                </a:solidFill>
                <a:latin typeface="Arial"/>
                <a:ea typeface="Arial"/>
                <a:cs typeface="Arial"/>
                <a:sym typeface="Arial"/>
              </a:rPr>
              <a:t>Une nouvelle vidéo de présentation du </a:t>
            </a:r>
            <a:r>
              <a:rPr lang="fr-FR" sz="1600" kern="0" dirty="0" err="1">
                <a:solidFill>
                  <a:schemeClr val="bg1"/>
                </a:solidFill>
                <a:latin typeface="Arial"/>
                <a:ea typeface="Arial"/>
                <a:cs typeface="Arial"/>
                <a:sym typeface="Arial"/>
              </a:rPr>
              <a:t>pass’Sport</a:t>
            </a:r>
            <a:endParaRPr sz="1400" kern="0" dirty="0">
              <a:solidFill>
                <a:schemeClr val="bg1"/>
              </a:solidFill>
              <a:latin typeface="Arial"/>
              <a:ea typeface="Arial"/>
              <a:cs typeface="Arial"/>
              <a:sym typeface="Arial"/>
            </a:endParaRPr>
          </a:p>
        </p:txBody>
      </p:sp>
      <p:pic>
        <p:nvPicPr>
          <p:cNvPr id="2" name="Image 1">
            <a:extLst>
              <a:ext uri="{FF2B5EF4-FFF2-40B4-BE49-F238E27FC236}">
                <a16:creationId xmlns:a16="http://schemas.microsoft.com/office/drawing/2014/main" id="{D4EA205E-DF88-4AAE-9361-4016BB2238A5}"/>
              </a:ext>
            </a:extLst>
          </p:cNvPr>
          <p:cNvPicPr>
            <a:picLocks noChangeAspect="1"/>
          </p:cNvPicPr>
          <p:nvPr/>
        </p:nvPicPr>
        <p:blipFill>
          <a:blip r:embed="rId2"/>
          <a:stretch>
            <a:fillRect/>
          </a:stretch>
        </p:blipFill>
        <p:spPr>
          <a:xfrm>
            <a:off x="5361219" y="160338"/>
            <a:ext cx="1469562" cy="556334"/>
          </a:xfrm>
          <a:prstGeom prst="rect">
            <a:avLst/>
          </a:prstGeom>
        </p:spPr>
      </p:pic>
    </p:spTree>
    <p:extLst>
      <p:ext uri="{BB962C8B-B14F-4D97-AF65-F5344CB8AC3E}">
        <p14:creationId xmlns:p14="http://schemas.microsoft.com/office/powerpoint/2010/main" val="89259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Résultat de recherche d'images pour &quot;agence nationale du sport&quo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graphicFrame>
        <p:nvGraphicFramePr>
          <p:cNvPr id="4" name="Diagramme 3">
            <a:extLst>
              <a:ext uri="{FF2B5EF4-FFF2-40B4-BE49-F238E27FC236}">
                <a16:creationId xmlns:a16="http://schemas.microsoft.com/office/drawing/2014/main" id="{416280BF-B4E3-4545-8ABF-0F5337B98440}"/>
              </a:ext>
            </a:extLst>
          </p:cNvPr>
          <p:cNvGraphicFramePr/>
          <p:nvPr>
            <p:extLst>
              <p:ext uri="{D42A27DB-BD31-4B8C-83A1-F6EECF244321}">
                <p14:modId xmlns:p14="http://schemas.microsoft.com/office/powerpoint/2010/main" val="2557088711"/>
              </p:ext>
            </p:extLst>
          </p:nvPr>
        </p:nvGraphicFramePr>
        <p:xfrm>
          <a:off x="1400943" y="751602"/>
          <a:ext cx="9390114" cy="610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a:extLst>
              <a:ext uri="{FF2B5EF4-FFF2-40B4-BE49-F238E27FC236}">
                <a16:creationId xmlns:a16="http://schemas.microsoft.com/office/drawing/2014/main" id="{D329FE29-6097-4217-90E8-D4647153788D}"/>
              </a:ext>
            </a:extLst>
          </p:cNvPr>
          <p:cNvPicPr>
            <a:picLocks noChangeAspect="1"/>
          </p:cNvPicPr>
          <p:nvPr/>
        </p:nvPicPr>
        <p:blipFill>
          <a:blip r:embed="rId7"/>
          <a:stretch>
            <a:fillRect/>
          </a:stretch>
        </p:blipFill>
        <p:spPr>
          <a:xfrm>
            <a:off x="5389418" y="45247"/>
            <a:ext cx="1413164" cy="534983"/>
          </a:xfrm>
          <a:prstGeom prst="rect">
            <a:avLst/>
          </a:prstGeom>
        </p:spPr>
      </p:pic>
    </p:spTree>
    <p:extLst>
      <p:ext uri="{BB962C8B-B14F-4D97-AF65-F5344CB8AC3E}">
        <p14:creationId xmlns:p14="http://schemas.microsoft.com/office/powerpoint/2010/main" val="12238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agence nationale du sport&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 name="AutoShape 4" descr="Résultat de recherche d'images pour &quot;agence nationale du sport&quo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graphicFrame>
        <p:nvGraphicFramePr>
          <p:cNvPr id="6" name="Diagramme 5">
            <a:extLst>
              <a:ext uri="{FF2B5EF4-FFF2-40B4-BE49-F238E27FC236}">
                <a16:creationId xmlns:a16="http://schemas.microsoft.com/office/drawing/2014/main" id="{174B0D55-83A3-4146-8993-5B34BA1CC3F6}"/>
              </a:ext>
            </a:extLst>
          </p:cNvPr>
          <p:cNvGraphicFramePr/>
          <p:nvPr>
            <p:extLst>
              <p:ext uri="{D42A27DB-BD31-4B8C-83A1-F6EECF244321}">
                <p14:modId xmlns:p14="http://schemas.microsoft.com/office/powerpoint/2010/main" val="674118364"/>
              </p:ext>
            </p:extLst>
          </p:nvPr>
        </p:nvGraphicFramePr>
        <p:xfrm>
          <a:off x="676447" y="1087820"/>
          <a:ext cx="10839105" cy="5644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a:extLst>
              <a:ext uri="{FF2B5EF4-FFF2-40B4-BE49-F238E27FC236}">
                <a16:creationId xmlns:a16="http://schemas.microsoft.com/office/drawing/2014/main" id="{36C60267-F45A-46A1-B18C-3F3EAC28D99C}"/>
              </a:ext>
            </a:extLst>
          </p:cNvPr>
          <p:cNvPicPr>
            <a:picLocks noChangeAspect="1"/>
          </p:cNvPicPr>
          <p:nvPr/>
        </p:nvPicPr>
        <p:blipFill>
          <a:blip r:embed="rId7"/>
          <a:stretch>
            <a:fillRect/>
          </a:stretch>
        </p:blipFill>
        <p:spPr>
          <a:xfrm>
            <a:off x="5719881" y="75929"/>
            <a:ext cx="1453427" cy="550226"/>
          </a:xfrm>
          <a:prstGeom prst="rect">
            <a:avLst/>
          </a:prstGeom>
        </p:spPr>
      </p:pic>
      <p:sp>
        <p:nvSpPr>
          <p:cNvPr id="8" name="ZoneTexte 7">
            <a:extLst>
              <a:ext uri="{FF2B5EF4-FFF2-40B4-BE49-F238E27FC236}">
                <a16:creationId xmlns:a16="http://schemas.microsoft.com/office/drawing/2014/main" id="{276DBF03-B1C0-4316-AC04-ED13AD3ED6A8}"/>
              </a:ext>
            </a:extLst>
          </p:cNvPr>
          <p:cNvSpPr txBox="1"/>
          <p:nvPr/>
        </p:nvSpPr>
        <p:spPr>
          <a:xfrm>
            <a:off x="4557200" y="626155"/>
            <a:ext cx="3778791" cy="461665"/>
          </a:xfrm>
          <a:prstGeom prst="rect">
            <a:avLst/>
          </a:prstGeom>
          <a:noFill/>
        </p:spPr>
        <p:txBody>
          <a:bodyPr wrap="none" rtlCol="0">
            <a:spAutoFit/>
          </a:bodyPr>
          <a:lstStyle/>
          <a:p>
            <a:r>
              <a:rPr lang="fr-FR" sz="2400" dirty="0">
                <a:solidFill>
                  <a:srgbClr val="002060"/>
                </a:solidFill>
              </a:rPr>
              <a:t>UNE PROCEDURE SIMPLIFIEE</a:t>
            </a:r>
          </a:p>
        </p:txBody>
      </p:sp>
    </p:spTree>
    <p:extLst>
      <p:ext uri="{BB962C8B-B14F-4D97-AF65-F5344CB8AC3E}">
        <p14:creationId xmlns:p14="http://schemas.microsoft.com/office/powerpoint/2010/main" val="37042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agence nationale du sport&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 name="AutoShape 4" descr="Résultat de recherche d'images pour &quot;agence nationale du sport&quo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graphicFrame>
        <p:nvGraphicFramePr>
          <p:cNvPr id="6" name="Diagramme 5">
            <a:extLst>
              <a:ext uri="{FF2B5EF4-FFF2-40B4-BE49-F238E27FC236}">
                <a16:creationId xmlns:a16="http://schemas.microsoft.com/office/drawing/2014/main" id="{8ABB2DD6-3EB3-43EC-82E2-9F156A3F02D2}"/>
              </a:ext>
            </a:extLst>
          </p:cNvPr>
          <p:cNvGraphicFramePr/>
          <p:nvPr>
            <p:extLst>
              <p:ext uri="{D42A27DB-BD31-4B8C-83A1-F6EECF244321}">
                <p14:modId xmlns:p14="http://schemas.microsoft.com/office/powerpoint/2010/main" val="2100361300"/>
              </p:ext>
            </p:extLst>
          </p:nvPr>
        </p:nvGraphicFramePr>
        <p:xfrm>
          <a:off x="783263" y="930223"/>
          <a:ext cx="10625474" cy="5232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a:extLst>
              <a:ext uri="{FF2B5EF4-FFF2-40B4-BE49-F238E27FC236}">
                <a16:creationId xmlns:a16="http://schemas.microsoft.com/office/drawing/2014/main" id="{BD0E1147-4E00-45C1-BE4F-8F1281038084}"/>
              </a:ext>
            </a:extLst>
          </p:cNvPr>
          <p:cNvPicPr>
            <a:picLocks noChangeAspect="1"/>
          </p:cNvPicPr>
          <p:nvPr/>
        </p:nvPicPr>
        <p:blipFill>
          <a:blip r:embed="rId7"/>
          <a:stretch>
            <a:fillRect/>
          </a:stretch>
        </p:blipFill>
        <p:spPr>
          <a:xfrm>
            <a:off x="5232218" y="160338"/>
            <a:ext cx="1707028" cy="646232"/>
          </a:xfrm>
          <a:prstGeom prst="rect">
            <a:avLst/>
          </a:prstGeom>
        </p:spPr>
      </p:pic>
    </p:spTree>
    <p:extLst>
      <p:ext uri="{BB962C8B-B14F-4D97-AF65-F5344CB8AC3E}">
        <p14:creationId xmlns:p14="http://schemas.microsoft.com/office/powerpoint/2010/main" val="961372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agence nationale du sport&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 name="AutoShape 4" descr="Résultat de recherche d'images pour &quot;agence nationale du sport&quo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graphicFrame>
        <p:nvGraphicFramePr>
          <p:cNvPr id="6" name="Diagramme 5">
            <a:extLst>
              <a:ext uri="{FF2B5EF4-FFF2-40B4-BE49-F238E27FC236}">
                <a16:creationId xmlns:a16="http://schemas.microsoft.com/office/drawing/2014/main" id="{8ABB2DD6-3EB3-43EC-82E2-9F156A3F02D2}"/>
              </a:ext>
            </a:extLst>
          </p:cNvPr>
          <p:cNvGraphicFramePr/>
          <p:nvPr>
            <p:extLst>
              <p:ext uri="{D42A27DB-BD31-4B8C-83A1-F6EECF244321}">
                <p14:modId xmlns:p14="http://schemas.microsoft.com/office/powerpoint/2010/main" val="683230547"/>
              </p:ext>
            </p:extLst>
          </p:nvPr>
        </p:nvGraphicFramePr>
        <p:xfrm>
          <a:off x="783263" y="930223"/>
          <a:ext cx="10625474" cy="5232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a:extLst>
              <a:ext uri="{FF2B5EF4-FFF2-40B4-BE49-F238E27FC236}">
                <a16:creationId xmlns:a16="http://schemas.microsoft.com/office/drawing/2014/main" id="{BD0E1147-4E00-45C1-BE4F-8F1281038084}"/>
              </a:ext>
            </a:extLst>
          </p:cNvPr>
          <p:cNvPicPr>
            <a:picLocks noChangeAspect="1"/>
          </p:cNvPicPr>
          <p:nvPr/>
        </p:nvPicPr>
        <p:blipFill>
          <a:blip r:embed="rId7"/>
          <a:stretch>
            <a:fillRect/>
          </a:stretch>
        </p:blipFill>
        <p:spPr>
          <a:xfrm>
            <a:off x="5232218" y="160338"/>
            <a:ext cx="1707028" cy="646232"/>
          </a:xfrm>
          <a:prstGeom prst="rect">
            <a:avLst/>
          </a:prstGeom>
        </p:spPr>
      </p:pic>
    </p:spTree>
    <p:extLst>
      <p:ext uri="{BB962C8B-B14F-4D97-AF65-F5344CB8AC3E}">
        <p14:creationId xmlns:p14="http://schemas.microsoft.com/office/powerpoint/2010/main" val="34556196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1955</TotalTime>
  <Words>1321</Words>
  <Application>Microsoft Office PowerPoint</Application>
  <PresentationFormat>Grand écran</PresentationFormat>
  <Paragraphs>83</Paragraphs>
  <Slides>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remi.guehl</dc:creator>
  <cp:lastModifiedBy>Yves EHRMANN</cp:lastModifiedBy>
  <cp:revision>129</cp:revision>
  <cp:lastPrinted>2022-07-21T09:38:15Z</cp:lastPrinted>
  <dcterms:created xsi:type="dcterms:W3CDTF">2022-07-01T08:16:12Z</dcterms:created>
  <dcterms:modified xsi:type="dcterms:W3CDTF">2024-06-03T09:05:08Z</dcterms:modified>
</cp:coreProperties>
</file>